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 id="2147483735" r:id="rId2"/>
  </p:sldMasterIdLst>
  <p:notesMasterIdLst>
    <p:notesMasterId r:id="rId49"/>
  </p:notesMasterIdLst>
  <p:sldIdLst>
    <p:sldId id="1143" r:id="rId3"/>
    <p:sldId id="1199" r:id="rId4"/>
    <p:sldId id="1153" r:id="rId5"/>
    <p:sldId id="1154" r:id="rId6"/>
    <p:sldId id="1162" r:id="rId7"/>
    <p:sldId id="4544" r:id="rId8"/>
    <p:sldId id="4538" r:id="rId9"/>
    <p:sldId id="4539" r:id="rId10"/>
    <p:sldId id="1159" r:id="rId11"/>
    <p:sldId id="4540" r:id="rId12"/>
    <p:sldId id="1100" r:id="rId13"/>
    <p:sldId id="1142" r:id="rId14"/>
    <p:sldId id="1101" r:id="rId15"/>
    <p:sldId id="4541" r:id="rId16"/>
    <p:sldId id="271" r:id="rId17"/>
    <p:sldId id="1102" r:id="rId18"/>
    <p:sldId id="1165" r:id="rId19"/>
    <p:sldId id="302" r:id="rId20"/>
    <p:sldId id="1160" r:id="rId21"/>
    <p:sldId id="4545" r:id="rId22"/>
    <p:sldId id="1144" r:id="rId23"/>
    <p:sldId id="300" r:id="rId24"/>
    <p:sldId id="287" r:id="rId25"/>
    <p:sldId id="4537" r:id="rId26"/>
    <p:sldId id="1156" r:id="rId27"/>
    <p:sldId id="4556" r:id="rId28"/>
    <p:sldId id="4555" r:id="rId29"/>
    <p:sldId id="4308" r:id="rId30"/>
    <p:sldId id="4554" r:id="rId31"/>
    <p:sldId id="303" r:id="rId32"/>
    <p:sldId id="4542" r:id="rId33"/>
    <p:sldId id="1150" r:id="rId34"/>
    <p:sldId id="1171" r:id="rId35"/>
    <p:sldId id="309" r:id="rId36"/>
    <p:sldId id="1170" r:id="rId37"/>
    <p:sldId id="4133" r:id="rId38"/>
    <p:sldId id="4134" r:id="rId39"/>
    <p:sldId id="4126" r:id="rId40"/>
    <p:sldId id="4129" r:id="rId41"/>
    <p:sldId id="4130" r:id="rId42"/>
    <p:sldId id="4127" r:id="rId43"/>
    <p:sldId id="1172" r:id="rId44"/>
    <p:sldId id="1175" r:id="rId45"/>
    <p:sldId id="4557" r:id="rId46"/>
    <p:sldId id="4132" r:id="rId47"/>
    <p:sldId id="4116"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autoAdjust="0"/>
    <p:restoredTop sz="91356"/>
  </p:normalViewPr>
  <p:slideViewPr>
    <p:cSldViewPr snapToGrid="0" snapToObjects="1">
      <p:cViewPr varScale="1">
        <p:scale>
          <a:sx n="93" d="100"/>
          <a:sy n="93" d="100"/>
        </p:scale>
        <p:origin x="216" y="472"/>
      </p:cViewPr>
      <p:guideLst>
        <p:guide orient="horz" pos="2160"/>
        <p:guide pos="3840"/>
      </p:guideLst>
    </p:cSldViewPr>
  </p:slideViewPr>
  <p:notesTextViewPr>
    <p:cViewPr>
      <p:scale>
        <a:sx n="3" d="2"/>
        <a:sy n="3" d="2"/>
      </p:scale>
      <p:origin x="0" y="0"/>
    </p:cViewPr>
  </p:notesTextViewPr>
  <p:sorterViewPr>
    <p:cViewPr>
      <p:scale>
        <a:sx n="1" d="1"/>
        <a:sy n="1" d="1"/>
      </p:scale>
      <p:origin x="0" y="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commentAuthors" Target="commen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6/27/24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B49D78-09A2-4748-BA4D-E401F16DAB3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16668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B49D78-09A2-4748-BA4D-E401F16DAB30}" type="slidenum">
              <a:rPr lang="en-US" smtClean="0"/>
              <a:t>30</a:t>
            </a:fld>
            <a:endParaRPr lang="en-US"/>
          </a:p>
        </p:txBody>
      </p:sp>
    </p:spTree>
    <p:extLst>
      <p:ext uri="{BB962C8B-B14F-4D97-AF65-F5344CB8AC3E}">
        <p14:creationId xmlns:p14="http://schemas.microsoft.com/office/powerpoint/2010/main" val="13491193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B49D78-09A2-4748-BA4D-E401F16DAB30}" type="slidenum">
              <a:rPr lang="en-US" smtClean="0"/>
              <a:t>40</a:t>
            </a:fld>
            <a:endParaRPr lang="en-US"/>
          </a:p>
        </p:txBody>
      </p:sp>
    </p:spTree>
    <p:extLst>
      <p:ext uri="{BB962C8B-B14F-4D97-AF65-F5344CB8AC3E}">
        <p14:creationId xmlns:p14="http://schemas.microsoft.com/office/powerpoint/2010/main" val="3739577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EB49D78-09A2-4748-BA4D-E401F16DAB30}" type="slidenum">
              <a:rPr lang="en-US" smtClean="0"/>
              <a:t>43</a:t>
            </a:fld>
            <a:endParaRPr lang="en-US"/>
          </a:p>
        </p:txBody>
      </p:sp>
    </p:spTree>
    <p:extLst>
      <p:ext uri="{BB962C8B-B14F-4D97-AF65-F5344CB8AC3E}">
        <p14:creationId xmlns:p14="http://schemas.microsoft.com/office/powerpoint/2010/main" val="21899923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129209D-86FD-A44D-A7A8-3C9EAF8041ED}" type="datetime1">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950FE-12CD-4508-ACD8-B6DEBE1BB436}" type="slidenum">
              <a:rPr lang="en-US" smtClean="0"/>
              <a:t>‹#›</a:t>
            </a:fld>
            <a:endParaRPr lang="en-US"/>
          </a:p>
        </p:txBody>
      </p:sp>
    </p:spTree>
    <p:extLst>
      <p:ext uri="{BB962C8B-B14F-4D97-AF65-F5344CB8AC3E}">
        <p14:creationId xmlns:p14="http://schemas.microsoft.com/office/powerpoint/2010/main" val="840699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FAC93BC-FABB-8A49-8D8B-89C79F41B98F}" type="datetime1">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950FE-12CD-4508-ACD8-B6DEBE1BB436}" type="slidenum">
              <a:rPr lang="en-US" smtClean="0"/>
              <a:t>‹#›</a:t>
            </a:fld>
            <a:endParaRPr lang="en-US"/>
          </a:p>
        </p:txBody>
      </p:sp>
    </p:spTree>
    <p:extLst>
      <p:ext uri="{BB962C8B-B14F-4D97-AF65-F5344CB8AC3E}">
        <p14:creationId xmlns:p14="http://schemas.microsoft.com/office/powerpoint/2010/main" val="476439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338EC8-5091-ED4B-9F68-A2A907F8738A}" type="datetime1">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950FE-12CD-4508-ACD8-B6DEBE1BB436}" type="slidenum">
              <a:rPr lang="en-US" smtClean="0"/>
              <a:t>‹#›</a:t>
            </a:fld>
            <a:endParaRPr lang="en-US"/>
          </a:p>
        </p:txBody>
      </p:sp>
    </p:spTree>
    <p:extLst>
      <p:ext uri="{BB962C8B-B14F-4D97-AF65-F5344CB8AC3E}">
        <p14:creationId xmlns:p14="http://schemas.microsoft.com/office/powerpoint/2010/main" val="23470312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B794605-DB4B-7648-B64F-004B6FC88E6E}" type="datetime1">
              <a:rPr lang="en-US" smtClean="0"/>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7950FE-12CD-4508-ACD8-B6DEBE1BB436}" type="slidenum">
              <a:rPr lang="en-US" smtClean="0"/>
              <a:t>‹#›</a:t>
            </a:fld>
            <a:endParaRPr lang="en-US"/>
          </a:p>
        </p:txBody>
      </p:sp>
    </p:spTree>
    <p:extLst>
      <p:ext uri="{BB962C8B-B14F-4D97-AF65-F5344CB8AC3E}">
        <p14:creationId xmlns:p14="http://schemas.microsoft.com/office/powerpoint/2010/main" val="3760935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08C9E3-6026-0040-9DA9-CD0C8CE16F1B}" type="datetime1">
              <a:rPr lang="en-US" smtClean="0"/>
              <a:t>6/27/24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E7950FE-12CD-4508-ACD8-B6DEBE1BB436}" type="slidenum">
              <a:rPr lang="en-US" smtClean="0"/>
              <a:t>‹#›</a:t>
            </a:fld>
            <a:endParaRPr lang="en-US"/>
          </a:p>
        </p:txBody>
      </p:sp>
    </p:spTree>
    <p:extLst>
      <p:ext uri="{BB962C8B-B14F-4D97-AF65-F5344CB8AC3E}">
        <p14:creationId xmlns:p14="http://schemas.microsoft.com/office/powerpoint/2010/main" val="24433086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8DFA138-EC45-C84B-BD28-2EA0A916F5C3}" type="datetime1">
              <a:rPr lang="en-US" smtClean="0"/>
              <a:t>6/27/24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E7950FE-12CD-4508-ACD8-B6DEBE1BB436}" type="slidenum">
              <a:rPr lang="en-US" smtClean="0"/>
              <a:t>‹#›</a:t>
            </a:fld>
            <a:endParaRPr lang="en-US"/>
          </a:p>
        </p:txBody>
      </p:sp>
    </p:spTree>
    <p:extLst>
      <p:ext uri="{BB962C8B-B14F-4D97-AF65-F5344CB8AC3E}">
        <p14:creationId xmlns:p14="http://schemas.microsoft.com/office/powerpoint/2010/main" val="29109687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5A599E-3BB3-7D42-ACC2-596CCCD17047}" type="datetime1">
              <a:rPr lang="en-US" smtClean="0"/>
              <a:t>6/27/24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E7950FE-12CD-4508-ACD8-B6DEBE1BB436}" type="slidenum">
              <a:rPr lang="en-US" smtClean="0"/>
              <a:t>‹#›</a:t>
            </a:fld>
            <a:endParaRPr lang="en-US"/>
          </a:p>
        </p:txBody>
      </p:sp>
    </p:spTree>
    <p:extLst>
      <p:ext uri="{BB962C8B-B14F-4D97-AF65-F5344CB8AC3E}">
        <p14:creationId xmlns:p14="http://schemas.microsoft.com/office/powerpoint/2010/main" val="2449666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D1B658F-5036-2543-A188-AC2CFA5A5C7E}" type="datetime1">
              <a:rPr lang="en-US" smtClean="0"/>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7950FE-12CD-4508-ACD8-B6DEBE1BB436}" type="slidenum">
              <a:rPr lang="en-US" smtClean="0"/>
              <a:t>‹#›</a:t>
            </a:fld>
            <a:endParaRPr lang="en-US"/>
          </a:p>
        </p:txBody>
      </p:sp>
    </p:spTree>
    <p:extLst>
      <p:ext uri="{BB962C8B-B14F-4D97-AF65-F5344CB8AC3E}">
        <p14:creationId xmlns:p14="http://schemas.microsoft.com/office/powerpoint/2010/main" val="3830695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876C5F1-7C28-8D42-8F99-63B829EA8629}" type="datetime1">
              <a:rPr lang="en-US" smtClean="0"/>
              <a:t>6/27/24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E7950FE-12CD-4508-ACD8-B6DEBE1BB436}" type="slidenum">
              <a:rPr lang="en-US" smtClean="0"/>
              <a:t>‹#›</a:t>
            </a:fld>
            <a:endParaRPr lang="en-US"/>
          </a:p>
        </p:txBody>
      </p:sp>
    </p:spTree>
    <p:extLst>
      <p:ext uri="{BB962C8B-B14F-4D97-AF65-F5344CB8AC3E}">
        <p14:creationId xmlns:p14="http://schemas.microsoft.com/office/powerpoint/2010/main" val="29252775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E9AA8E-2C8A-A14C-9D67-601581EB5185}" type="datetime1">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950FE-12CD-4508-ACD8-B6DEBE1BB436}" type="slidenum">
              <a:rPr lang="en-US" smtClean="0"/>
              <a:t>‹#›</a:t>
            </a:fld>
            <a:endParaRPr lang="en-US"/>
          </a:p>
        </p:txBody>
      </p:sp>
    </p:spTree>
    <p:extLst>
      <p:ext uri="{BB962C8B-B14F-4D97-AF65-F5344CB8AC3E}">
        <p14:creationId xmlns:p14="http://schemas.microsoft.com/office/powerpoint/2010/main" val="1348161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70382B-688A-924F-AFB7-06287BD499CE}" type="datetime1">
              <a:rPr lang="en-US" smtClean="0"/>
              <a:t>6/27/24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E7950FE-12CD-4508-ACD8-B6DEBE1BB436}" type="slidenum">
              <a:rPr lang="en-US" smtClean="0"/>
              <a:t>‹#›</a:t>
            </a:fld>
            <a:endParaRPr lang="en-US"/>
          </a:p>
        </p:txBody>
      </p:sp>
    </p:spTree>
    <p:extLst>
      <p:ext uri="{BB962C8B-B14F-4D97-AF65-F5344CB8AC3E}">
        <p14:creationId xmlns:p14="http://schemas.microsoft.com/office/powerpoint/2010/main" val="2075047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4E4539-7F26-9241-A20D-0D4468EC75C7}" type="datetime1">
              <a:rPr lang="en-US" smtClean="0"/>
              <a:t>6/27/24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7950FE-12CD-4508-ACD8-B6DEBE1BB436}" type="slidenum">
              <a:rPr lang="en-US" smtClean="0"/>
              <a:t>‹#›</a:t>
            </a:fld>
            <a:endParaRPr lang="en-US"/>
          </a:p>
        </p:txBody>
      </p:sp>
    </p:spTree>
    <p:extLst>
      <p:ext uri="{BB962C8B-B14F-4D97-AF65-F5344CB8AC3E}">
        <p14:creationId xmlns:p14="http://schemas.microsoft.com/office/powerpoint/2010/main" val="2548910093"/>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file:////Users/Jon/NEED%20Dropbox/Presentations/Immigration/Graphs/imm4.png" TargetMode="External"/><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hyperlink" Target="mailto:rjgitter@owu.edu" TargetMode="External"/><Relationship Id="rId2" Type="http://schemas.openxmlformats.org/officeDocument/2006/relationships/hyperlink" Target="http://www.needecon.org/" TargetMode="External"/><Relationship Id="rId1" Type="http://schemas.openxmlformats.org/officeDocument/2006/relationships/slideLayout" Target="../slideLayouts/slideLayout2.xml"/><Relationship Id="rId5" Type="http://schemas.openxmlformats.org/officeDocument/2006/relationships/hyperlink" Target="http://www.needecon.org/testimonials.php" TargetMode="External"/><Relationship Id="rId4" Type="http://schemas.openxmlformats.org/officeDocument/2006/relationships/hyperlink" Target="mailto:info@NEEDelegation.org"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341D4B7-8A53-4C37-8E33-372EAB5776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0826" y="253548"/>
            <a:ext cx="4206701" cy="6102802"/>
          </a:xfrm>
          <a:prstGeom prst="rect">
            <a:avLst/>
          </a:prstGeom>
          <a:solidFill>
            <a:srgbClr val="AFABAB">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a:extLst>
              <a:ext uri="{FF2B5EF4-FFF2-40B4-BE49-F238E27FC236}">
                <a16:creationId xmlns:a16="http://schemas.microsoft.com/office/drawing/2014/main" id="{D999D605-1015-964C-B214-83FEC3272A23}"/>
              </a:ext>
            </a:extLst>
          </p:cNvPr>
          <p:cNvSpPr>
            <a:spLocks noGrp="1"/>
          </p:cNvSpPr>
          <p:nvPr>
            <p:ph type="title"/>
          </p:nvPr>
        </p:nvSpPr>
        <p:spPr>
          <a:xfrm>
            <a:off x="6462963" y="420017"/>
            <a:ext cx="3801979" cy="5769864"/>
          </a:xfrm>
        </p:spPr>
        <p:txBody>
          <a:bodyPr vert="horz" lIns="91440" tIns="45720" rIns="91440" bIns="45720" rtlCol="0" anchor="ctr">
            <a:normAutofit fontScale="90000"/>
          </a:bodyPr>
          <a:lstStyle/>
          <a:p>
            <a:pPr>
              <a:lnSpc>
                <a:spcPct val="90000"/>
              </a:lnSpc>
            </a:pPr>
            <a:br>
              <a:rPr lang="en-US" sz="3600" b="1" dirty="0">
                <a:solidFill>
                  <a:srgbClr val="C00000"/>
                </a:solidFill>
                <a:latin typeface="Times New Roman" panose="02020603050405020304" pitchFamily="18" charset="0"/>
              </a:rPr>
            </a:br>
            <a:br>
              <a:rPr lang="en-US" sz="3600" b="1" dirty="0">
                <a:solidFill>
                  <a:srgbClr val="C00000"/>
                </a:solidFill>
                <a:latin typeface="Times New Roman" panose="02020603050405020304" pitchFamily="18" charset="0"/>
              </a:rPr>
            </a:br>
            <a:r>
              <a:rPr lang="en-US" sz="3100" b="1" dirty="0">
                <a:solidFill>
                  <a:srgbClr val="C00000"/>
                </a:solidFill>
                <a:latin typeface="Times New Roman" panose="02020603050405020304" pitchFamily="18" charset="0"/>
              </a:rPr>
              <a:t>Give Me Your Poor, Your Tired, Your Homeless (Some Restrictions </a:t>
            </a:r>
            <a:br>
              <a:rPr lang="en-US" sz="3100" b="1" dirty="0">
                <a:solidFill>
                  <a:srgbClr val="C00000"/>
                </a:solidFill>
                <a:latin typeface="Times New Roman" panose="02020603050405020304" pitchFamily="18" charset="0"/>
              </a:rPr>
            </a:br>
            <a:r>
              <a:rPr lang="en-US" sz="3100" b="1" dirty="0">
                <a:solidFill>
                  <a:srgbClr val="C00000"/>
                </a:solidFill>
                <a:latin typeface="Times New Roman" panose="02020603050405020304" pitchFamily="18" charset="0"/>
              </a:rPr>
              <a:t>May Apply):  </a:t>
            </a:r>
            <a:br>
              <a:rPr lang="en-US" sz="3100" b="1" dirty="0">
                <a:solidFill>
                  <a:srgbClr val="C00000"/>
                </a:solidFill>
                <a:latin typeface="Times New Roman" panose="02020603050405020304" pitchFamily="18" charset="0"/>
              </a:rPr>
            </a:br>
            <a:r>
              <a:rPr lang="en-US" sz="2700" b="1" dirty="0">
                <a:solidFill>
                  <a:srgbClr val="C00000"/>
                </a:solidFill>
                <a:latin typeface="Times New Roman" panose="02020603050405020304" pitchFamily="18" charset="0"/>
              </a:rPr>
              <a:t>Immigration to the United States in the 21st Century</a:t>
            </a:r>
            <a:br>
              <a:rPr lang="en-US" sz="2800" dirty="0"/>
            </a:br>
            <a:br>
              <a:rPr lang="en-US" sz="2700" dirty="0"/>
            </a:br>
            <a:r>
              <a:rPr lang="en-US" sz="2700" dirty="0"/>
              <a:t>Bob Gitter, Ohio Wesleyan</a:t>
            </a:r>
            <a:br>
              <a:rPr lang="en-US" sz="2700" dirty="0"/>
            </a:br>
            <a:r>
              <a:rPr lang="en-US" sz="2700" dirty="0"/>
              <a:t>Prof of Econ, Emeritus</a:t>
            </a:r>
            <a:br>
              <a:rPr lang="en-US" sz="2700" dirty="0"/>
            </a:br>
            <a:br>
              <a:rPr lang="en-US" sz="2700" dirty="0"/>
            </a:br>
            <a:r>
              <a:rPr lang="en-US" sz="2700" dirty="0"/>
              <a:t>National Economic Education Delegation</a:t>
            </a:r>
            <a:br>
              <a:rPr lang="en-US" sz="2700" dirty="0"/>
            </a:br>
            <a:br>
              <a:rPr lang="en-US" sz="2700" dirty="0"/>
            </a:br>
            <a:r>
              <a:rPr lang="en-US" sz="2700" dirty="0"/>
              <a:t>University of Minnesota OLLI</a:t>
            </a:r>
            <a:br>
              <a:rPr lang="en-US" sz="2700"/>
            </a:br>
            <a:br>
              <a:rPr lang="en-US" sz="2700" dirty="0"/>
            </a:br>
            <a:r>
              <a:rPr lang="en-US" sz="2700"/>
              <a:t> June 27, </a:t>
            </a:r>
            <a:r>
              <a:rPr lang="en-US" sz="2700" dirty="0"/>
              <a:t>2024</a:t>
            </a:r>
            <a:br>
              <a:rPr lang="en-US" sz="2800" dirty="0"/>
            </a:br>
            <a:br>
              <a:rPr lang="en-US" sz="3600" dirty="0"/>
            </a:br>
            <a:endParaRPr lang="en-US" sz="3600" dirty="0"/>
          </a:p>
        </p:txBody>
      </p:sp>
      <p:sp>
        <p:nvSpPr>
          <p:cNvPr id="16" name="Rectangle 15">
            <a:extLst>
              <a:ext uri="{FF2B5EF4-FFF2-40B4-BE49-F238E27FC236}">
                <a16:creationId xmlns:a16="http://schemas.microsoft.com/office/drawing/2014/main" id="{B630B15B-CFE8-4FE5-8F6E-666207C945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06268" y="253548"/>
            <a:ext cx="4388846" cy="6102802"/>
          </a:xfrm>
          <a:prstGeom prst="rect">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sp>
      <p:sp>
        <p:nvSpPr>
          <p:cNvPr id="18" name="Rectangle 17">
            <a:extLst>
              <a:ext uri="{FF2B5EF4-FFF2-40B4-BE49-F238E27FC236}">
                <a16:creationId xmlns:a16="http://schemas.microsoft.com/office/drawing/2014/main" id="{2B51AAA3-DDFE-48DE-AF38-BE32846EC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26137" y="420017"/>
            <a:ext cx="4149109" cy="5769864"/>
          </a:xfrm>
          <a:prstGeom prst="rect">
            <a:avLst/>
          </a:prstGeom>
          <a:noFill/>
          <a:ln w="6350" cap="sq" cmpd="sng" algn="ctr">
            <a:solidFill>
              <a:srgbClr val="404040"/>
            </a:solidFill>
            <a:prstDash val="solid"/>
            <a:miter lim="800000"/>
          </a:ln>
          <a:effectLst/>
        </p:spPr>
      </p:sp>
      <p:pic>
        <p:nvPicPr>
          <p:cNvPr id="9" name="Picture 8" descr="A person holding a flag&#10;&#10;Description automatically generated">
            <a:extLst>
              <a:ext uri="{FF2B5EF4-FFF2-40B4-BE49-F238E27FC236}">
                <a16:creationId xmlns:a16="http://schemas.microsoft.com/office/drawing/2014/main" id="{27D7EFF7-144E-7E47-B9FC-497B84E7E9E4}"/>
              </a:ext>
            </a:extLst>
          </p:cNvPr>
          <p:cNvPicPr>
            <a:picLocks noChangeAspect="1"/>
          </p:cNvPicPr>
          <p:nvPr/>
        </p:nvPicPr>
        <p:blipFill rotWithShape="1">
          <a:blip r:embed="rId3">
            <a:extLst>
              <a:ext uri="{28A0092B-C50C-407E-A947-70E740481C1C}">
                <a14:useLocalDpi xmlns:a14="http://schemas.microsoft.com/office/drawing/2010/main" val="0"/>
              </a:ext>
            </a:extLst>
          </a:blip>
          <a:srcRect l="5668" r="44679" b="-2"/>
          <a:stretch/>
        </p:blipFill>
        <p:spPr>
          <a:xfrm>
            <a:off x="2068280" y="401121"/>
            <a:ext cx="3906965" cy="5468720"/>
          </a:xfrm>
          <a:prstGeom prst="rect">
            <a:avLst/>
          </a:prstGeom>
        </p:spPr>
      </p:pic>
      <p:sp>
        <p:nvSpPr>
          <p:cNvPr id="4" name="Slide Number Placeholder 3">
            <a:extLst>
              <a:ext uri="{FF2B5EF4-FFF2-40B4-BE49-F238E27FC236}">
                <a16:creationId xmlns:a16="http://schemas.microsoft.com/office/drawing/2014/main" id="{92F9551B-F66F-9B40-B4E3-33EFDCDBD066}"/>
              </a:ext>
            </a:extLst>
          </p:cNvPr>
          <p:cNvSpPr>
            <a:spLocks noGrp="1"/>
          </p:cNvSpPr>
          <p:nvPr>
            <p:ph type="sldNum" sz="quarter" idx="12"/>
          </p:nvPr>
        </p:nvSpPr>
        <p:spPr>
          <a:xfrm>
            <a:off x="7981950" y="6356351"/>
            <a:ext cx="2057400" cy="365125"/>
          </a:xfrm>
        </p:spPr>
        <p:txBody>
          <a:bodyPr vert="horz" lIns="91440" tIns="45720" rIns="91440" bIns="45720" rtlCol="0" anchor="ctr">
            <a:normAutofit/>
          </a:bodyPr>
          <a:lstStyle/>
          <a:p>
            <a:pPr defTabSz="457200">
              <a:spcAft>
                <a:spcPts val="600"/>
              </a:spcAft>
            </a:pPr>
            <a:fld id="{DE7950FE-12CD-4508-ACD8-B6DEBE1BB436}" type="slidenum">
              <a:rPr lang="en-US">
                <a:solidFill>
                  <a:prstClr val="black">
                    <a:tint val="75000"/>
                  </a:prstClr>
                </a:solidFill>
                <a:latin typeface="Calibri"/>
              </a:rPr>
              <a:pPr defTabSz="457200">
                <a:spcAft>
                  <a:spcPts val="600"/>
                </a:spcAft>
              </a:pPr>
              <a:t>1</a:t>
            </a:fld>
            <a:endParaRPr lang="en-US">
              <a:solidFill>
                <a:prstClr val="black">
                  <a:tint val="75000"/>
                </a:prstClr>
              </a:solidFill>
              <a:latin typeface="Calibri"/>
            </a:endParaRPr>
          </a:p>
        </p:txBody>
      </p:sp>
    </p:spTree>
    <p:extLst>
      <p:ext uri="{BB962C8B-B14F-4D97-AF65-F5344CB8AC3E}">
        <p14:creationId xmlns:p14="http://schemas.microsoft.com/office/powerpoint/2010/main" val="31097666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CD103-40F9-0249-AF03-4D83AB4B1662}"/>
              </a:ext>
            </a:extLst>
          </p:cNvPr>
          <p:cNvSpPr>
            <a:spLocks noGrp="1"/>
          </p:cNvSpPr>
          <p:nvPr>
            <p:ph type="title"/>
          </p:nvPr>
        </p:nvSpPr>
        <p:spPr/>
        <p:txBody>
          <a:bodyPr/>
          <a:lstStyle/>
          <a:p>
            <a:r>
              <a:rPr lang="en-US" dirty="0">
                <a:solidFill>
                  <a:schemeClr val="bg1"/>
                </a:solidFill>
              </a:rPr>
              <a:t> Ke</a:t>
            </a:r>
            <a:r>
              <a:rPr lang="en-US" dirty="0"/>
              <a:t>y Laws</a:t>
            </a:r>
          </a:p>
        </p:txBody>
      </p:sp>
      <p:sp>
        <p:nvSpPr>
          <p:cNvPr id="3" name="Content Placeholder 2">
            <a:extLst>
              <a:ext uri="{FF2B5EF4-FFF2-40B4-BE49-F238E27FC236}">
                <a16:creationId xmlns:a16="http://schemas.microsoft.com/office/drawing/2014/main" id="{7FE000B6-6D12-E26C-FCD1-C3CE545AB5B6}"/>
              </a:ext>
            </a:extLst>
          </p:cNvPr>
          <p:cNvSpPr>
            <a:spLocks noGrp="1"/>
          </p:cNvSpPr>
          <p:nvPr>
            <p:ph idx="1"/>
          </p:nvPr>
        </p:nvSpPr>
        <p:spPr/>
        <p:txBody>
          <a:bodyPr/>
          <a:lstStyle/>
          <a:p>
            <a:pPr marL="457200" indent="-457200" algn="l">
              <a:buFont typeface="Arial" pitchFamily="34" charset="0"/>
              <a:buChar char="•"/>
            </a:pPr>
            <a:r>
              <a:rPr lang="en-US" sz="2800" dirty="0">
                <a:solidFill>
                  <a:schemeClr val="tx1"/>
                </a:solidFill>
              </a:rPr>
              <a:t>Quota and Immigrations Acts (1921 and 1924)</a:t>
            </a:r>
          </a:p>
          <a:p>
            <a:pPr marL="457200" indent="-457200" algn="l">
              <a:buFont typeface="Arial" pitchFamily="34" charset="0"/>
              <a:buChar char="•"/>
            </a:pPr>
            <a:r>
              <a:rPr lang="en-US" sz="2800" dirty="0">
                <a:solidFill>
                  <a:schemeClr val="tx1"/>
                </a:solidFill>
              </a:rPr>
              <a:t>Bracero Program (1942-1964)</a:t>
            </a:r>
          </a:p>
          <a:p>
            <a:pPr marL="457200" indent="-457200" algn="l">
              <a:buFont typeface="Arial" pitchFamily="34" charset="0"/>
              <a:buChar char="•"/>
            </a:pPr>
            <a:r>
              <a:rPr lang="en-US" sz="2800" dirty="0">
                <a:solidFill>
                  <a:schemeClr val="tx1"/>
                </a:solidFill>
              </a:rPr>
              <a:t>Immigration and Nationality Act (1965)</a:t>
            </a:r>
          </a:p>
          <a:p>
            <a:pPr marL="457200" indent="-457200" algn="l">
              <a:buFont typeface="Arial" pitchFamily="34" charset="0"/>
              <a:buChar char="•"/>
            </a:pPr>
            <a:r>
              <a:rPr lang="en-US" sz="2800" dirty="0">
                <a:solidFill>
                  <a:schemeClr val="tx1"/>
                </a:solidFill>
              </a:rPr>
              <a:t>Immigration and Control Act (1986)</a:t>
            </a:r>
          </a:p>
          <a:p>
            <a:endParaRPr lang="en-US" dirty="0"/>
          </a:p>
        </p:txBody>
      </p:sp>
      <p:sp>
        <p:nvSpPr>
          <p:cNvPr id="4" name="Slide Number Placeholder 3">
            <a:extLst>
              <a:ext uri="{FF2B5EF4-FFF2-40B4-BE49-F238E27FC236}">
                <a16:creationId xmlns:a16="http://schemas.microsoft.com/office/drawing/2014/main" id="{3C9A9EB5-ECDD-7856-2037-5BAFAD57F5C0}"/>
              </a:ext>
            </a:extLst>
          </p:cNvPr>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1959910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C06F-EE5D-2440-AD32-400F98D8E0C0}"/>
              </a:ext>
            </a:extLst>
          </p:cNvPr>
          <p:cNvSpPr>
            <a:spLocks noGrp="1"/>
          </p:cNvSpPr>
          <p:nvPr>
            <p:ph type="title"/>
          </p:nvPr>
        </p:nvSpPr>
        <p:spPr/>
        <p:txBody>
          <a:bodyPr/>
          <a:lstStyle/>
          <a:p>
            <a:r>
              <a:rPr lang="en-US" dirty="0">
                <a:solidFill>
                  <a:schemeClr val="bg1"/>
                </a:solidFill>
              </a:rPr>
              <a:t>U.S</a:t>
            </a:r>
            <a:r>
              <a:rPr lang="en-US" dirty="0"/>
              <a:t>. Immigration 1820-1880</a:t>
            </a:r>
          </a:p>
        </p:txBody>
      </p:sp>
      <p:sp>
        <p:nvSpPr>
          <p:cNvPr id="4" name="Slide Number Placeholder 3">
            <a:extLst>
              <a:ext uri="{FF2B5EF4-FFF2-40B4-BE49-F238E27FC236}">
                <a16:creationId xmlns:a16="http://schemas.microsoft.com/office/drawing/2014/main" id="{FFCB79E3-9162-FD43-9489-2E3C148965BF}"/>
              </a:ext>
            </a:extLst>
          </p:cNvPr>
          <p:cNvSpPr>
            <a:spLocks noGrp="1"/>
          </p:cNvSpPr>
          <p:nvPr>
            <p:ph type="sldNum" sz="quarter" idx="12"/>
          </p:nvPr>
        </p:nvSpPr>
        <p:spPr/>
        <p:txBody>
          <a:bodyPr/>
          <a:lstStyle/>
          <a:p>
            <a:fld id="{D9F085D5-EC86-4F6A-B501-C1359CB39116}" type="slidenum">
              <a:rPr lang="en-GB" smtClean="0"/>
              <a:t>11</a:t>
            </a:fld>
            <a:endParaRPr lang="en-GB"/>
          </a:p>
        </p:txBody>
      </p:sp>
      <p:sp>
        <p:nvSpPr>
          <p:cNvPr id="7" name="TextBox 6">
            <a:extLst>
              <a:ext uri="{FF2B5EF4-FFF2-40B4-BE49-F238E27FC236}">
                <a16:creationId xmlns:a16="http://schemas.microsoft.com/office/drawing/2014/main" id="{E7C652A4-E1C6-9F41-BDC0-A2627D31C154}"/>
              </a:ext>
            </a:extLst>
          </p:cNvPr>
          <p:cNvSpPr txBox="1"/>
          <p:nvPr/>
        </p:nvSpPr>
        <p:spPr>
          <a:xfrm>
            <a:off x="7162802" y="5699888"/>
            <a:ext cx="3063659" cy="230832"/>
          </a:xfrm>
          <a:prstGeom prst="rect">
            <a:avLst/>
          </a:prstGeom>
          <a:noFill/>
        </p:spPr>
        <p:txBody>
          <a:bodyPr wrap="none" rtlCol="0">
            <a:spAutoFit/>
          </a:bodyPr>
          <a:lstStyle/>
          <a:p>
            <a:r>
              <a:rPr lang="en-US" sz="900" dirty="0"/>
              <a:t>https://</a:t>
            </a:r>
            <a:r>
              <a:rPr lang="en-US" sz="900" dirty="0" err="1"/>
              <a:t>www.libertyellisfoundation.org</a:t>
            </a:r>
            <a:r>
              <a:rPr lang="en-US" sz="900" dirty="0"/>
              <a:t>/immigration-timeline</a:t>
            </a:r>
          </a:p>
        </p:txBody>
      </p:sp>
      <p:pic>
        <p:nvPicPr>
          <p:cNvPr id="6" name="Picture 5" descr="A screenshot of a cell phone&#10;&#10;Description automatically generated">
            <a:extLst>
              <a:ext uri="{FF2B5EF4-FFF2-40B4-BE49-F238E27FC236}">
                <a16:creationId xmlns:a16="http://schemas.microsoft.com/office/drawing/2014/main" id="{084CCEEF-FD08-1940-B4EE-98037B538ED8}"/>
              </a:ext>
            </a:extLst>
          </p:cNvPr>
          <p:cNvPicPr>
            <a:picLocks noChangeAspect="1"/>
          </p:cNvPicPr>
          <p:nvPr/>
        </p:nvPicPr>
        <p:blipFill>
          <a:blip r:embed="rId2"/>
          <a:stretch>
            <a:fillRect/>
          </a:stretch>
        </p:blipFill>
        <p:spPr>
          <a:xfrm>
            <a:off x="2033979" y="1712120"/>
            <a:ext cx="5128822" cy="3731418"/>
          </a:xfrm>
          <a:prstGeom prst="rect">
            <a:avLst/>
          </a:prstGeom>
        </p:spPr>
      </p:pic>
      <p:graphicFrame>
        <p:nvGraphicFramePr>
          <p:cNvPr id="10" name="Table 9">
            <a:extLst>
              <a:ext uri="{FF2B5EF4-FFF2-40B4-BE49-F238E27FC236}">
                <a16:creationId xmlns:a16="http://schemas.microsoft.com/office/drawing/2014/main" id="{CAA26337-0E2A-514C-9DA3-3B1E2B80AA0E}"/>
              </a:ext>
            </a:extLst>
          </p:cNvPr>
          <p:cNvGraphicFramePr>
            <a:graphicFrameLocks noGrp="1"/>
          </p:cNvGraphicFramePr>
          <p:nvPr/>
        </p:nvGraphicFramePr>
        <p:xfrm>
          <a:off x="7162800" y="1718975"/>
          <a:ext cx="3103496" cy="3726539"/>
        </p:xfrm>
        <a:graphic>
          <a:graphicData uri="http://schemas.openxmlformats.org/drawingml/2006/table">
            <a:tbl>
              <a:tblPr firstRow="1" bandRow="1">
                <a:tableStyleId>{5C22544A-7EE6-4342-B048-85BDC9FD1C3A}</a:tableStyleId>
              </a:tblPr>
              <a:tblGrid>
                <a:gridCol w="1551748">
                  <a:extLst>
                    <a:ext uri="{9D8B030D-6E8A-4147-A177-3AD203B41FA5}">
                      <a16:colId xmlns:a16="http://schemas.microsoft.com/office/drawing/2014/main" val="2364186527"/>
                    </a:ext>
                  </a:extLst>
                </a:gridCol>
                <a:gridCol w="1551748">
                  <a:extLst>
                    <a:ext uri="{9D8B030D-6E8A-4147-A177-3AD203B41FA5}">
                      <a16:colId xmlns:a16="http://schemas.microsoft.com/office/drawing/2014/main" val="921635637"/>
                    </a:ext>
                  </a:extLst>
                </a:gridCol>
              </a:tblGrid>
              <a:tr h="425426">
                <a:tc>
                  <a:txBody>
                    <a:bodyPr/>
                    <a:lstStyle/>
                    <a:p>
                      <a:r>
                        <a:rPr lang="en-US" sz="1700" dirty="0"/>
                        <a:t>Source Country</a:t>
                      </a:r>
                    </a:p>
                  </a:txBody>
                  <a:tcPr marL="68580" marR="68580" marT="34290" marB="34290" anchor="b"/>
                </a:tc>
                <a:tc>
                  <a:txBody>
                    <a:bodyPr/>
                    <a:lstStyle/>
                    <a:p>
                      <a:pPr algn="ctr"/>
                      <a:r>
                        <a:rPr lang="en-US" sz="1700" dirty="0"/>
                        <a:t>1820-1880</a:t>
                      </a:r>
                    </a:p>
                  </a:txBody>
                  <a:tcPr marL="68580" marR="68580" marT="34290" marB="34290" anchor="b"/>
                </a:tc>
                <a:extLst>
                  <a:ext uri="{0D108BD9-81ED-4DB2-BD59-A6C34878D82A}">
                    <a16:rowId xmlns:a16="http://schemas.microsoft.com/office/drawing/2014/main" val="3274771689"/>
                  </a:ext>
                </a:extLst>
              </a:tr>
              <a:tr h="425426">
                <a:tc>
                  <a:txBody>
                    <a:bodyPr/>
                    <a:lstStyle/>
                    <a:p>
                      <a:r>
                        <a:rPr lang="en-US" sz="1700" b="1" dirty="0"/>
                        <a:t>Germany</a:t>
                      </a:r>
                    </a:p>
                  </a:txBody>
                  <a:tcPr marL="68580" marR="68580" marT="34290" marB="34290" anchor="ctr"/>
                </a:tc>
                <a:tc>
                  <a:txBody>
                    <a:bodyPr/>
                    <a:lstStyle/>
                    <a:p>
                      <a:pPr algn="ctr"/>
                      <a:r>
                        <a:rPr lang="en-US" sz="1700" b="1" dirty="0"/>
                        <a:t>3,000,000</a:t>
                      </a:r>
                    </a:p>
                  </a:txBody>
                  <a:tcPr marL="68580" marR="68580" marT="34290" marB="34290" anchor="ctr"/>
                </a:tc>
                <a:extLst>
                  <a:ext uri="{0D108BD9-81ED-4DB2-BD59-A6C34878D82A}">
                    <a16:rowId xmlns:a16="http://schemas.microsoft.com/office/drawing/2014/main" val="1116563103"/>
                  </a:ext>
                </a:extLst>
              </a:tr>
              <a:tr h="425426">
                <a:tc>
                  <a:txBody>
                    <a:bodyPr/>
                    <a:lstStyle/>
                    <a:p>
                      <a:r>
                        <a:rPr lang="en-US" sz="1700" b="1" dirty="0"/>
                        <a:t>Ireland</a:t>
                      </a:r>
                    </a:p>
                  </a:txBody>
                  <a:tcPr marL="68580" marR="68580" marT="34290" marB="34290" anchor="ctr"/>
                </a:tc>
                <a:tc>
                  <a:txBody>
                    <a:bodyPr/>
                    <a:lstStyle/>
                    <a:p>
                      <a:pPr algn="ctr"/>
                      <a:r>
                        <a:rPr lang="en-US" sz="1700" b="1" dirty="0"/>
                        <a:t>2,800,000</a:t>
                      </a:r>
                    </a:p>
                  </a:txBody>
                  <a:tcPr marL="68580" marR="68580" marT="34290" marB="34290" anchor="ctr"/>
                </a:tc>
                <a:extLst>
                  <a:ext uri="{0D108BD9-81ED-4DB2-BD59-A6C34878D82A}">
                    <a16:rowId xmlns:a16="http://schemas.microsoft.com/office/drawing/2014/main" val="2952674756"/>
                  </a:ext>
                </a:extLst>
              </a:tr>
              <a:tr h="425426">
                <a:tc>
                  <a:txBody>
                    <a:bodyPr/>
                    <a:lstStyle/>
                    <a:p>
                      <a:r>
                        <a:rPr lang="en-US" sz="1700" b="1" dirty="0"/>
                        <a:t>Britain</a:t>
                      </a:r>
                    </a:p>
                  </a:txBody>
                  <a:tcPr marL="68580" marR="68580" marT="34290" marB="34290" anchor="ctr"/>
                </a:tc>
                <a:tc>
                  <a:txBody>
                    <a:bodyPr/>
                    <a:lstStyle/>
                    <a:p>
                      <a:pPr algn="ctr"/>
                      <a:r>
                        <a:rPr lang="en-US" sz="1700" b="1" dirty="0"/>
                        <a:t>2,000,000</a:t>
                      </a:r>
                    </a:p>
                  </a:txBody>
                  <a:tcPr marL="68580" marR="68580" marT="34290" marB="34290" anchor="ctr"/>
                </a:tc>
                <a:extLst>
                  <a:ext uri="{0D108BD9-81ED-4DB2-BD59-A6C34878D82A}">
                    <a16:rowId xmlns:a16="http://schemas.microsoft.com/office/drawing/2014/main" val="259526829"/>
                  </a:ext>
                </a:extLst>
              </a:tr>
              <a:tr h="843847">
                <a:tc>
                  <a:txBody>
                    <a:bodyPr/>
                    <a:lstStyle/>
                    <a:p>
                      <a:r>
                        <a:rPr lang="en-US" sz="1700" dirty="0"/>
                        <a:t>Austro-Hungarian Empire</a:t>
                      </a:r>
                    </a:p>
                  </a:txBody>
                  <a:tcPr marL="68580" marR="68580" marT="34290" marB="34290" anchor="ctr"/>
                </a:tc>
                <a:tc>
                  <a:txBody>
                    <a:bodyPr/>
                    <a:lstStyle/>
                    <a:p>
                      <a:pPr algn="ctr"/>
                      <a:r>
                        <a:rPr lang="en-US" sz="1700" dirty="0"/>
                        <a:t>1,000,000</a:t>
                      </a:r>
                    </a:p>
                  </a:txBody>
                  <a:tcPr marL="68580" marR="68580" marT="34290" marB="34290" anchor="ctr"/>
                </a:tc>
                <a:extLst>
                  <a:ext uri="{0D108BD9-81ED-4DB2-BD59-A6C34878D82A}">
                    <a16:rowId xmlns:a16="http://schemas.microsoft.com/office/drawing/2014/main" val="1086702538"/>
                  </a:ext>
                </a:extLst>
              </a:tr>
              <a:tr h="425426">
                <a:tc>
                  <a:txBody>
                    <a:bodyPr/>
                    <a:lstStyle/>
                    <a:p>
                      <a:r>
                        <a:rPr lang="en-US" sz="1700" dirty="0"/>
                        <a:t>Canada</a:t>
                      </a:r>
                    </a:p>
                  </a:txBody>
                  <a:tcPr marL="68580" marR="68580" marT="34290" marB="34290" anchor="ctr"/>
                </a:tc>
                <a:tc>
                  <a:txBody>
                    <a:bodyPr/>
                    <a:lstStyle/>
                    <a:p>
                      <a:pPr algn="ctr"/>
                      <a:r>
                        <a:rPr lang="en-US" sz="1700" dirty="0"/>
                        <a:t>750,000</a:t>
                      </a:r>
                    </a:p>
                  </a:txBody>
                  <a:tcPr marL="68580" marR="68580" marT="34290" marB="34290" anchor="ctr"/>
                </a:tc>
                <a:extLst>
                  <a:ext uri="{0D108BD9-81ED-4DB2-BD59-A6C34878D82A}">
                    <a16:rowId xmlns:a16="http://schemas.microsoft.com/office/drawing/2014/main" val="3217638069"/>
                  </a:ext>
                </a:extLst>
              </a:tr>
              <a:tr h="425426">
                <a:tc>
                  <a:txBody>
                    <a:bodyPr/>
                    <a:lstStyle/>
                    <a:p>
                      <a:r>
                        <a:rPr lang="en-US" sz="1700" dirty="0"/>
                        <a:t>China</a:t>
                      </a:r>
                    </a:p>
                  </a:txBody>
                  <a:tcPr marL="68580" marR="68580" marT="34290" marB="34290" anchor="ctr"/>
                </a:tc>
                <a:tc>
                  <a:txBody>
                    <a:bodyPr/>
                    <a:lstStyle/>
                    <a:p>
                      <a:pPr algn="ctr"/>
                      <a:r>
                        <a:rPr lang="en-US" sz="1700" dirty="0"/>
                        <a:t>230,000</a:t>
                      </a:r>
                    </a:p>
                  </a:txBody>
                  <a:tcPr marL="68580" marR="68580" marT="34290" marB="34290" anchor="ctr"/>
                </a:tc>
                <a:extLst>
                  <a:ext uri="{0D108BD9-81ED-4DB2-BD59-A6C34878D82A}">
                    <a16:rowId xmlns:a16="http://schemas.microsoft.com/office/drawing/2014/main" val="3882605685"/>
                  </a:ext>
                </a:extLst>
              </a:tr>
              <a:tr h="328163">
                <a:tc>
                  <a:txBody>
                    <a:bodyPr/>
                    <a:lstStyle/>
                    <a:p>
                      <a:r>
                        <a:rPr lang="en-US" sz="1700" dirty="0"/>
                        <a:t>Africa</a:t>
                      </a:r>
                    </a:p>
                  </a:txBody>
                  <a:tcPr marL="68580" marR="68580" marT="34290" marB="34290" anchor="ctr"/>
                </a:tc>
                <a:tc>
                  <a:txBody>
                    <a:bodyPr/>
                    <a:lstStyle/>
                    <a:p>
                      <a:pPr algn="ctr"/>
                      <a:r>
                        <a:rPr lang="en-US" sz="1700" dirty="0"/>
                        <a:t>50,000</a:t>
                      </a:r>
                    </a:p>
                  </a:txBody>
                  <a:tcPr marL="68580" marR="68580" marT="34290" marB="34290" anchor="ctr"/>
                </a:tc>
                <a:extLst>
                  <a:ext uri="{0D108BD9-81ED-4DB2-BD59-A6C34878D82A}">
                    <a16:rowId xmlns:a16="http://schemas.microsoft.com/office/drawing/2014/main" val="3251465756"/>
                  </a:ext>
                </a:extLst>
              </a:tr>
            </a:tbl>
          </a:graphicData>
        </a:graphic>
      </p:graphicFrame>
    </p:spTree>
    <p:extLst>
      <p:ext uri="{BB962C8B-B14F-4D97-AF65-F5344CB8AC3E}">
        <p14:creationId xmlns:p14="http://schemas.microsoft.com/office/powerpoint/2010/main" val="14304292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E8398-FADE-6A4C-A5A5-5A860DB8D138}"/>
              </a:ext>
            </a:extLst>
          </p:cNvPr>
          <p:cNvSpPr>
            <a:spLocks noGrp="1"/>
          </p:cNvSpPr>
          <p:nvPr>
            <p:ph type="title"/>
          </p:nvPr>
        </p:nvSpPr>
        <p:spPr/>
        <p:txBody>
          <a:bodyPr/>
          <a:lstStyle/>
          <a:p>
            <a:r>
              <a:rPr lang="en-US" dirty="0">
                <a:solidFill>
                  <a:schemeClr val="bg1"/>
                </a:solidFill>
              </a:rPr>
              <a:t>U.S</a:t>
            </a:r>
            <a:r>
              <a:rPr lang="en-US" dirty="0"/>
              <a:t>. Immigration 1880-1924</a:t>
            </a:r>
          </a:p>
        </p:txBody>
      </p:sp>
      <p:sp>
        <p:nvSpPr>
          <p:cNvPr id="4" name="Slide Number Placeholder 3">
            <a:extLst>
              <a:ext uri="{FF2B5EF4-FFF2-40B4-BE49-F238E27FC236}">
                <a16:creationId xmlns:a16="http://schemas.microsoft.com/office/drawing/2014/main" id="{4AD6EE57-74AF-684B-A068-7562D7414F1A}"/>
              </a:ext>
            </a:extLst>
          </p:cNvPr>
          <p:cNvSpPr>
            <a:spLocks noGrp="1"/>
          </p:cNvSpPr>
          <p:nvPr>
            <p:ph type="sldNum" sz="quarter" idx="12"/>
          </p:nvPr>
        </p:nvSpPr>
        <p:spPr/>
        <p:txBody>
          <a:bodyPr/>
          <a:lstStyle/>
          <a:p>
            <a:fld id="{D9F085D5-EC86-4F6A-B501-C1359CB39116}" type="slidenum">
              <a:rPr lang="en-GB" smtClean="0"/>
              <a:t>12</a:t>
            </a:fld>
            <a:endParaRPr lang="en-GB"/>
          </a:p>
        </p:txBody>
      </p:sp>
      <p:pic>
        <p:nvPicPr>
          <p:cNvPr id="5" name="Picture 4" descr="A screenshot of a cell phone&#10;&#10;Description automatically generated">
            <a:extLst>
              <a:ext uri="{FF2B5EF4-FFF2-40B4-BE49-F238E27FC236}">
                <a16:creationId xmlns:a16="http://schemas.microsoft.com/office/drawing/2014/main" id="{A97FB9AF-7D7D-964B-A8A3-5A218FE86915}"/>
              </a:ext>
            </a:extLst>
          </p:cNvPr>
          <p:cNvPicPr>
            <a:picLocks noChangeAspect="1"/>
          </p:cNvPicPr>
          <p:nvPr/>
        </p:nvPicPr>
        <p:blipFill>
          <a:blip r:embed="rId2"/>
          <a:stretch>
            <a:fillRect/>
          </a:stretch>
        </p:blipFill>
        <p:spPr>
          <a:xfrm>
            <a:off x="2034894" y="1719640"/>
            <a:ext cx="5127906" cy="3730752"/>
          </a:xfrm>
          <a:prstGeom prst="rect">
            <a:avLst/>
          </a:prstGeom>
        </p:spPr>
      </p:pic>
      <p:graphicFrame>
        <p:nvGraphicFramePr>
          <p:cNvPr id="7" name="Table 6">
            <a:extLst>
              <a:ext uri="{FF2B5EF4-FFF2-40B4-BE49-F238E27FC236}">
                <a16:creationId xmlns:a16="http://schemas.microsoft.com/office/drawing/2014/main" id="{4C11A110-A25F-CC40-9362-886829A895AE}"/>
              </a:ext>
            </a:extLst>
          </p:cNvPr>
          <p:cNvGraphicFramePr>
            <a:graphicFrameLocks noGrp="1"/>
          </p:cNvGraphicFramePr>
          <p:nvPr/>
        </p:nvGraphicFramePr>
        <p:xfrm>
          <a:off x="7162800" y="1718974"/>
          <a:ext cx="3103496" cy="3738386"/>
        </p:xfrm>
        <a:graphic>
          <a:graphicData uri="http://schemas.openxmlformats.org/drawingml/2006/table">
            <a:tbl>
              <a:tblPr firstRow="1" bandRow="1">
                <a:tableStyleId>{5C22544A-7EE6-4342-B048-85BDC9FD1C3A}</a:tableStyleId>
              </a:tblPr>
              <a:tblGrid>
                <a:gridCol w="1551748">
                  <a:extLst>
                    <a:ext uri="{9D8B030D-6E8A-4147-A177-3AD203B41FA5}">
                      <a16:colId xmlns:a16="http://schemas.microsoft.com/office/drawing/2014/main" val="2364186527"/>
                    </a:ext>
                  </a:extLst>
                </a:gridCol>
                <a:gridCol w="1551748">
                  <a:extLst>
                    <a:ext uri="{9D8B030D-6E8A-4147-A177-3AD203B41FA5}">
                      <a16:colId xmlns:a16="http://schemas.microsoft.com/office/drawing/2014/main" val="921635637"/>
                    </a:ext>
                  </a:extLst>
                </a:gridCol>
              </a:tblGrid>
              <a:tr h="414896">
                <a:tc>
                  <a:txBody>
                    <a:bodyPr/>
                    <a:lstStyle/>
                    <a:p>
                      <a:r>
                        <a:rPr lang="en-US" sz="1700" dirty="0"/>
                        <a:t>Source Country</a:t>
                      </a:r>
                    </a:p>
                  </a:txBody>
                  <a:tcPr marL="68580" marR="68580" marT="34290" marB="34290" anchor="b"/>
                </a:tc>
                <a:tc>
                  <a:txBody>
                    <a:bodyPr/>
                    <a:lstStyle/>
                    <a:p>
                      <a:pPr algn="ctr"/>
                      <a:r>
                        <a:rPr lang="en-US" sz="1700" dirty="0"/>
                        <a:t>1880-1930</a:t>
                      </a:r>
                    </a:p>
                  </a:txBody>
                  <a:tcPr marL="68580" marR="68580" marT="34290" marB="34290" anchor="b"/>
                </a:tc>
                <a:extLst>
                  <a:ext uri="{0D108BD9-81ED-4DB2-BD59-A6C34878D82A}">
                    <a16:rowId xmlns:a16="http://schemas.microsoft.com/office/drawing/2014/main" val="3274771689"/>
                  </a:ext>
                </a:extLst>
              </a:tr>
              <a:tr h="414896">
                <a:tc>
                  <a:txBody>
                    <a:bodyPr/>
                    <a:lstStyle/>
                    <a:p>
                      <a:r>
                        <a:rPr lang="en-US" sz="1700" b="1" dirty="0"/>
                        <a:t>Italy</a:t>
                      </a:r>
                    </a:p>
                  </a:txBody>
                  <a:tcPr marL="68580" marR="68580" marT="34290" marB="34290" anchor="ctr"/>
                </a:tc>
                <a:tc>
                  <a:txBody>
                    <a:bodyPr/>
                    <a:lstStyle/>
                    <a:p>
                      <a:pPr algn="ctr"/>
                      <a:r>
                        <a:rPr lang="en-US" sz="1700" b="1" dirty="0"/>
                        <a:t>4,600,000</a:t>
                      </a:r>
                    </a:p>
                  </a:txBody>
                  <a:tcPr marL="68580" marR="68580" marT="34290" marB="34290" anchor="ctr"/>
                </a:tc>
                <a:extLst>
                  <a:ext uri="{0D108BD9-81ED-4DB2-BD59-A6C34878D82A}">
                    <a16:rowId xmlns:a16="http://schemas.microsoft.com/office/drawing/2014/main" val="1116563103"/>
                  </a:ext>
                </a:extLst>
              </a:tr>
              <a:tr h="8229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b="1" dirty="0"/>
                        <a:t>Austro-Hungarian Empire</a:t>
                      </a:r>
                    </a:p>
                  </a:txBody>
                  <a:tcPr marL="68580" marR="68580" marT="34290" marB="34290" anchor="ctr"/>
                </a:tc>
                <a:tc>
                  <a:txBody>
                    <a:bodyPr/>
                    <a:lstStyle/>
                    <a:p>
                      <a:pPr algn="ctr"/>
                      <a:r>
                        <a:rPr lang="en-US" sz="1700" b="1" dirty="0"/>
                        <a:t>4,000,000</a:t>
                      </a:r>
                    </a:p>
                  </a:txBody>
                  <a:tcPr marL="68580" marR="68580" marT="34290" marB="34290" anchor="ctr"/>
                </a:tc>
                <a:extLst>
                  <a:ext uri="{0D108BD9-81ED-4DB2-BD59-A6C34878D82A}">
                    <a16:rowId xmlns:a16="http://schemas.microsoft.com/office/drawing/2014/main" val="2952674756"/>
                  </a:ext>
                </a:extLst>
              </a:tr>
              <a:tr h="414896">
                <a:tc>
                  <a:txBody>
                    <a:bodyPr/>
                    <a:lstStyle/>
                    <a:p>
                      <a:r>
                        <a:rPr lang="en-US" sz="1700" b="1" dirty="0"/>
                        <a:t>Russian Empire</a:t>
                      </a:r>
                    </a:p>
                  </a:txBody>
                  <a:tcPr marL="68580" marR="68580" marT="34290" marB="34290" anchor="ctr"/>
                </a:tc>
                <a:tc>
                  <a:txBody>
                    <a:bodyPr/>
                    <a:lstStyle/>
                    <a:p>
                      <a:pPr algn="ctr"/>
                      <a:r>
                        <a:rPr lang="en-US" sz="1700" b="1" dirty="0"/>
                        <a:t>3,300,000</a:t>
                      </a:r>
                    </a:p>
                  </a:txBody>
                  <a:tcPr marL="68580" marR="68580" marT="34290" marB="34290" anchor="ctr"/>
                </a:tc>
                <a:extLst>
                  <a:ext uri="{0D108BD9-81ED-4DB2-BD59-A6C34878D82A}">
                    <a16:rowId xmlns:a16="http://schemas.microsoft.com/office/drawing/2014/main" val="259526829"/>
                  </a:ext>
                </a:extLst>
              </a:tr>
              <a:tr h="403190">
                <a:tc>
                  <a:txBody>
                    <a:bodyPr/>
                    <a:lstStyle/>
                    <a:p>
                      <a:r>
                        <a:rPr lang="en-US" sz="1700" dirty="0"/>
                        <a:t>German Empire</a:t>
                      </a:r>
                    </a:p>
                  </a:txBody>
                  <a:tcPr marL="68580" marR="68580" marT="34290" marB="34290" anchor="ctr"/>
                </a:tc>
                <a:tc>
                  <a:txBody>
                    <a:bodyPr/>
                    <a:lstStyle/>
                    <a:p>
                      <a:pPr algn="ctr"/>
                      <a:r>
                        <a:rPr lang="en-US" sz="1700" dirty="0"/>
                        <a:t>2,800,000</a:t>
                      </a:r>
                    </a:p>
                  </a:txBody>
                  <a:tcPr marL="68580" marR="68580" marT="34290" marB="34290" anchor="ctr"/>
                </a:tc>
                <a:extLst>
                  <a:ext uri="{0D108BD9-81ED-4DB2-BD59-A6C34878D82A}">
                    <a16:rowId xmlns:a16="http://schemas.microsoft.com/office/drawing/2014/main" val="1086702538"/>
                  </a:ext>
                </a:extLst>
              </a:tr>
              <a:tr h="414896">
                <a:tc>
                  <a:txBody>
                    <a:bodyPr/>
                    <a:lstStyle/>
                    <a:p>
                      <a:r>
                        <a:rPr lang="en-US" sz="1700" dirty="0"/>
                        <a:t>Britain</a:t>
                      </a:r>
                    </a:p>
                  </a:txBody>
                  <a:tcPr marL="68580" marR="68580" marT="34290" marB="34290" anchor="ctr"/>
                </a:tc>
                <a:tc>
                  <a:txBody>
                    <a:bodyPr/>
                    <a:lstStyle/>
                    <a:p>
                      <a:pPr algn="ctr"/>
                      <a:r>
                        <a:rPr lang="en-US" sz="1700" dirty="0"/>
                        <a:t>2,300,000</a:t>
                      </a:r>
                    </a:p>
                  </a:txBody>
                  <a:tcPr marL="68580" marR="68580" marT="34290" marB="34290" anchor="ctr"/>
                </a:tc>
                <a:extLst>
                  <a:ext uri="{0D108BD9-81ED-4DB2-BD59-A6C34878D82A}">
                    <a16:rowId xmlns:a16="http://schemas.microsoft.com/office/drawing/2014/main" val="3217638069"/>
                  </a:ext>
                </a:extLst>
              </a:tr>
              <a:tr h="414896">
                <a:tc>
                  <a:txBody>
                    <a:bodyPr/>
                    <a:lstStyle/>
                    <a:p>
                      <a:r>
                        <a:rPr lang="en-US" sz="1700" dirty="0"/>
                        <a:t>Canada</a:t>
                      </a:r>
                    </a:p>
                  </a:txBody>
                  <a:tcPr marL="68580" marR="68580" marT="34290" marB="34290" anchor="ctr"/>
                </a:tc>
                <a:tc>
                  <a:txBody>
                    <a:bodyPr/>
                    <a:lstStyle/>
                    <a:p>
                      <a:pPr algn="ctr"/>
                      <a:r>
                        <a:rPr lang="en-US" sz="1700" dirty="0"/>
                        <a:t>2,300,000</a:t>
                      </a:r>
                    </a:p>
                  </a:txBody>
                  <a:tcPr marL="68580" marR="68580" marT="34290" marB="34290" anchor="ctr"/>
                </a:tc>
                <a:extLst>
                  <a:ext uri="{0D108BD9-81ED-4DB2-BD59-A6C34878D82A}">
                    <a16:rowId xmlns:a16="http://schemas.microsoft.com/office/drawing/2014/main" val="3882605685"/>
                  </a:ext>
                </a:extLst>
              </a:tr>
              <a:tr h="414896">
                <a:tc>
                  <a:txBody>
                    <a:bodyPr/>
                    <a:lstStyle/>
                    <a:p>
                      <a:r>
                        <a:rPr lang="en-US" sz="1700" dirty="0"/>
                        <a:t>Ireland</a:t>
                      </a:r>
                    </a:p>
                  </a:txBody>
                  <a:tcPr marL="68580" marR="68580" marT="34290" marB="34290" anchor="ctr"/>
                </a:tc>
                <a:tc>
                  <a:txBody>
                    <a:bodyPr/>
                    <a:lstStyle/>
                    <a:p>
                      <a:pPr algn="ctr"/>
                      <a:r>
                        <a:rPr lang="en-US" sz="1700" dirty="0"/>
                        <a:t>1,700,000</a:t>
                      </a:r>
                    </a:p>
                  </a:txBody>
                  <a:tcPr marL="68580" marR="68580" marT="34290" marB="34290" anchor="ctr"/>
                </a:tc>
                <a:extLst>
                  <a:ext uri="{0D108BD9-81ED-4DB2-BD59-A6C34878D82A}">
                    <a16:rowId xmlns:a16="http://schemas.microsoft.com/office/drawing/2014/main" val="3251465756"/>
                  </a:ext>
                </a:extLst>
              </a:tr>
            </a:tbl>
          </a:graphicData>
        </a:graphic>
      </p:graphicFrame>
    </p:spTree>
    <p:extLst>
      <p:ext uri="{BB962C8B-B14F-4D97-AF65-F5344CB8AC3E}">
        <p14:creationId xmlns:p14="http://schemas.microsoft.com/office/powerpoint/2010/main" val="3681321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C06F-EE5D-2440-AD32-400F98D8E0C0}"/>
              </a:ext>
            </a:extLst>
          </p:cNvPr>
          <p:cNvSpPr>
            <a:spLocks noGrp="1"/>
          </p:cNvSpPr>
          <p:nvPr>
            <p:ph type="title"/>
          </p:nvPr>
        </p:nvSpPr>
        <p:spPr/>
        <p:txBody>
          <a:bodyPr/>
          <a:lstStyle/>
          <a:p>
            <a:r>
              <a:rPr lang="en-US" dirty="0">
                <a:solidFill>
                  <a:schemeClr val="bg1"/>
                </a:solidFill>
              </a:rPr>
              <a:t>U.S</a:t>
            </a:r>
            <a:r>
              <a:rPr lang="en-US" dirty="0"/>
              <a:t>. Immigration 1924-1965</a:t>
            </a:r>
          </a:p>
        </p:txBody>
      </p:sp>
      <p:sp>
        <p:nvSpPr>
          <p:cNvPr id="4" name="Slide Number Placeholder 3">
            <a:extLst>
              <a:ext uri="{FF2B5EF4-FFF2-40B4-BE49-F238E27FC236}">
                <a16:creationId xmlns:a16="http://schemas.microsoft.com/office/drawing/2014/main" id="{FFCB79E3-9162-FD43-9489-2E3C148965BF}"/>
              </a:ext>
            </a:extLst>
          </p:cNvPr>
          <p:cNvSpPr>
            <a:spLocks noGrp="1"/>
          </p:cNvSpPr>
          <p:nvPr>
            <p:ph type="sldNum" sz="quarter" idx="12"/>
          </p:nvPr>
        </p:nvSpPr>
        <p:spPr/>
        <p:txBody>
          <a:bodyPr/>
          <a:lstStyle/>
          <a:p>
            <a:fld id="{D9F085D5-EC86-4F6A-B501-C1359CB39116}" type="slidenum">
              <a:rPr lang="en-GB" smtClean="0"/>
              <a:t>13</a:t>
            </a:fld>
            <a:endParaRPr lang="en-GB"/>
          </a:p>
        </p:txBody>
      </p:sp>
      <p:sp>
        <p:nvSpPr>
          <p:cNvPr id="7" name="TextBox 6">
            <a:extLst>
              <a:ext uri="{FF2B5EF4-FFF2-40B4-BE49-F238E27FC236}">
                <a16:creationId xmlns:a16="http://schemas.microsoft.com/office/drawing/2014/main" id="{E7C652A4-E1C6-9F41-BDC0-A2627D31C154}"/>
              </a:ext>
            </a:extLst>
          </p:cNvPr>
          <p:cNvSpPr txBox="1"/>
          <p:nvPr/>
        </p:nvSpPr>
        <p:spPr>
          <a:xfrm>
            <a:off x="7162802" y="5699888"/>
            <a:ext cx="3063659" cy="230832"/>
          </a:xfrm>
          <a:prstGeom prst="rect">
            <a:avLst/>
          </a:prstGeom>
          <a:noFill/>
        </p:spPr>
        <p:txBody>
          <a:bodyPr wrap="none" rtlCol="0">
            <a:spAutoFit/>
          </a:bodyPr>
          <a:lstStyle/>
          <a:p>
            <a:r>
              <a:rPr lang="en-US" sz="900" dirty="0"/>
              <a:t>https://</a:t>
            </a:r>
            <a:r>
              <a:rPr lang="en-US" sz="900" dirty="0" err="1"/>
              <a:t>www.libertyellisfoundation.org</a:t>
            </a:r>
            <a:r>
              <a:rPr lang="en-US" sz="900" dirty="0"/>
              <a:t>/immigration-timeline</a:t>
            </a:r>
          </a:p>
        </p:txBody>
      </p:sp>
      <p:pic>
        <p:nvPicPr>
          <p:cNvPr id="8" name="Picture 7" descr="A screenshot of a cell phone&#10;&#10;Description automatically generated">
            <a:extLst>
              <a:ext uri="{FF2B5EF4-FFF2-40B4-BE49-F238E27FC236}">
                <a16:creationId xmlns:a16="http://schemas.microsoft.com/office/drawing/2014/main" id="{6ADC0728-859E-B644-B1A6-AD6C1A8D5BA9}"/>
              </a:ext>
            </a:extLst>
          </p:cNvPr>
          <p:cNvPicPr>
            <a:picLocks noChangeAspect="1"/>
          </p:cNvPicPr>
          <p:nvPr/>
        </p:nvPicPr>
        <p:blipFill>
          <a:blip r:embed="rId2"/>
          <a:stretch>
            <a:fillRect/>
          </a:stretch>
        </p:blipFill>
        <p:spPr>
          <a:xfrm>
            <a:off x="2034894" y="1703078"/>
            <a:ext cx="5127906" cy="3730752"/>
          </a:xfrm>
          <a:prstGeom prst="rect">
            <a:avLst/>
          </a:prstGeom>
        </p:spPr>
      </p:pic>
      <p:graphicFrame>
        <p:nvGraphicFramePr>
          <p:cNvPr id="9" name="Table 8">
            <a:extLst>
              <a:ext uri="{FF2B5EF4-FFF2-40B4-BE49-F238E27FC236}">
                <a16:creationId xmlns:a16="http://schemas.microsoft.com/office/drawing/2014/main" id="{4A4D76EB-5F42-2540-807C-77A15791F498}"/>
              </a:ext>
            </a:extLst>
          </p:cNvPr>
          <p:cNvGraphicFramePr>
            <a:graphicFrameLocks noGrp="1"/>
          </p:cNvGraphicFramePr>
          <p:nvPr/>
        </p:nvGraphicFramePr>
        <p:xfrm>
          <a:off x="7162800" y="1718974"/>
          <a:ext cx="3103496" cy="3064410"/>
        </p:xfrm>
        <a:graphic>
          <a:graphicData uri="http://schemas.openxmlformats.org/drawingml/2006/table">
            <a:tbl>
              <a:tblPr firstRow="1" bandRow="1">
                <a:tableStyleId>{5C22544A-7EE6-4342-B048-85BDC9FD1C3A}</a:tableStyleId>
              </a:tblPr>
              <a:tblGrid>
                <a:gridCol w="1551748">
                  <a:extLst>
                    <a:ext uri="{9D8B030D-6E8A-4147-A177-3AD203B41FA5}">
                      <a16:colId xmlns:a16="http://schemas.microsoft.com/office/drawing/2014/main" val="2364186527"/>
                    </a:ext>
                  </a:extLst>
                </a:gridCol>
                <a:gridCol w="1551748">
                  <a:extLst>
                    <a:ext uri="{9D8B030D-6E8A-4147-A177-3AD203B41FA5}">
                      <a16:colId xmlns:a16="http://schemas.microsoft.com/office/drawing/2014/main" val="921635637"/>
                    </a:ext>
                  </a:extLst>
                </a:gridCol>
              </a:tblGrid>
              <a:tr h="414896">
                <a:tc>
                  <a:txBody>
                    <a:bodyPr/>
                    <a:lstStyle/>
                    <a:p>
                      <a:r>
                        <a:rPr lang="en-US" sz="1700" dirty="0"/>
                        <a:t>Source Country</a:t>
                      </a:r>
                    </a:p>
                  </a:txBody>
                  <a:tcPr marL="68580" marR="68580" marT="34290" marB="34290" anchor="b"/>
                </a:tc>
                <a:tc>
                  <a:txBody>
                    <a:bodyPr/>
                    <a:lstStyle/>
                    <a:p>
                      <a:pPr algn="ctr"/>
                      <a:r>
                        <a:rPr lang="en-US" sz="1700" dirty="0"/>
                        <a:t>1930-1965</a:t>
                      </a:r>
                    </a:p>
                  </a:txBody>
                  <a:tcPr marL="68580" marR="68580" marT="34290" marB="34290" anchor="b"/>
                </a:tc>
                <a:extLst>
                  <a:ext uri="{0D108BD9-81ED-4DB2-BD59-A6C34878D82A}">
                    <a16:rowId xmlns:a16="http://schemas.microsoft.com/office/drawing/2014/main" val="3274771689"/>
                  </a:ext>
                </a:extLst>
              </a:tr>
              <a:tr h="414896">
                <a:tc>
                  <a:txBody>
                    <a:bodyPr/>
                    <a:lstStyle/>
                    <a:p>
                      <a:r>
                        <a:rPr lang="en-US" sz="1700" dirty="0"/>
                        <a:t>Germany</a:t>
                      </a:r>
                    </a:p>
                  </a:txBody>
                  <a:tcPr marL="68580" marR="68580" marT="34290" marB="34290" anchor="ctr"/>
                </a:tc>
                <a:tc>
                  <a:txBody>
                    <a:bodyPr/>
                    <a:lstStyle/>
                    <a:p>
                      <a:pPr algn="ctr"/>
                      <a:r>
                        <a:rPr lang="en-US" sz="1700" dirty="0"/>
                        <a:t>940,000</a:t>
                      </a:r>
                    </a:p>
                  </a:txBody>
                  <a:tcPr marL="68580" marR="68580" marT="34290" marB="34290" anchor="ctr"/>
                </a:tc>
                <a:extLst>
                  <a:ext uri="{0D108BD9-81ED-4DB2-BD59-A6C34878D82A}">
                    <a16:rowId xmlns:a16="http://schemas.microsoft.com/office/drawing/2014/main" val="1116563103"/>
                  </a:ext>
                </a:extLst>
              </a:tr>
              <a:tr h="4148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Canada</a:t>
                      </a:r>
                    </a:p>
                  </a:txBody>
                  <a:tcPr marL="68580" marR="68580" marT="34290" marB="34290" anchor="ctr"/>
                </a:tc>
                <a:tc>
                  <a:txBody>
                    <a:bodyPr/>
                    <a:lstStyle/>
                    <a:p>
                      <a:pPr algn="ctr"/>
                      <a:r>
                        <a:rPr lang="en-US" sz="1700" dirty="0"/>
                        <a:t>900,000</a:t>
                      </a:r>
                    </a:p>
                  </a:txBody>
                  <a:tcPr marL="68580" marR="68580" marT="34290" marB="34290" anchor="ctr"/>
                </a:tc>
                <a:extLst>
                  <a:ext uri="{0D108BD9-81ED-4DB2-BD59-A6C34878D82A}">
                    <a16:rowId xmlns:a16="http://schemas.microsoft.com/office/drawing/2014/main" val="2952674756"/>
                  </a:ext>
                </a:extLst>
              </a:tr>
              <a:tr h="414896">
                <a:tc>
                  <a:txBody>
                    <a:bodyPr/>
                    <a:lstStyle/>
                    <a:p>
                      <a:r>
                        <a:rPr lang="en-US" sz="1700" dirty="0"/>
                        <a:t>Mexico</a:t>
                      </a:r>
                    </a:p>
                  </a:txBody>
                  <a:tcPr marL="68580" marR="68580" marT="34290" marB="34290" anchor="ctr"/>
                </a:tc>
                <a:tc>
                  <a:txBody>
                    <a:bodyPr/>
                    <a:lstStyle/>
                    <a:p>
                      <a:pPr algn="ctr"/>
                      <a:r>
                        <a:rPr lang="en-US" sz="1700" dirty="0"/>
                        <a:t>610,000</a:t>
                      </a:r>
                    </a:p>
                  </a:txBody>
                  <a:tcPr marL="68580" marR="68580" marT="34290" marB="34290" anchor="ctr"/>
                </a:tc>
                <a:extLst>
                  <a:ext uri="{0D108BD9-81ED-4DB2-BD59-A6C34878D82A}">
                    <a16:rowId xmlns:a16="http://schemas.microsoft.com/office/drawing/2014/main" val="259526829"/>
                  </a:ext>
                </a:extLst>
              </a:tr>
              <a:tr h="403190">
                <a:tc>
                  <a:txBody>
                    <a:bodyPr/>
                    <a:lstStyle/>
                    <a:p>
                      <a:r>
                        <a:rPr lang="en-US" sz="1700" dirty="0"/>
                        <a:t>Britain</a:t>
                      </a:r>
                    </a:p>
                  </a:txBody>
                  <a:tcPr marL="68580" marR="68580" marT="34290" marB="34290" anchor="ctr"/>
                </a:tc>
                <a:tc>
                  <a:txBody>
                    <a:bodyPr/>
                    <a:lstStyle/>
                    <a:p>
                      <a:pPr algn="ctr"/>
                      <a:r>
                        <a:rPr lang="en-US" sz="1700" dirty="0"/>
                        <a:t>480,000</a:t>
                      </a:r>
                    </a:p>
                  </a:txBody>
                  <a:tcPr marL="68580" marR="68580" marT="34290" marB="34290" anchor="ctr"/>
                </a:tc>
                <a:extLst>
                  <a:ext uri="{0D108BD9-81ED-4DB2-BD59-A6C34878D82A}">
                    <a16:rowId xmlns:a16="http://schemas.microsoft.com/office/drawing/2014/main" val="1086702538"/>
                  </a:ext>
                </a:extLst>
              </a:tr>
              <a:tr h="414896">
                <a:tc>
                  <a:txBody>
                    <a:bodyPr/>
                    <a:lstStyle/>
                    <a:p>
                      <a:r>
                        <a:rPr lang="en-US" sz="1700" dirty="0"/>
                        <a:t>Italy</a:t>
                      </a:r>
                    </a:p>
                  </a:txBody>
                  <a:tcPr marL="68580" marR="68580" marT="34290" marB="34290" anchor="ctr"/>
                </a:tc>
                <a:tc>
                  <a:txBody>
                    <a:bodyPr/>
                    <a:lstStyle/>
                    <a:p>
                      <a:pPr algn="ctr"/>
                      <a:r>
                        <a:rPr lang="en-US" sz="1700" dirty="0"/>
                        <a:t>390,000</a:t>
                      </a:r>
                    </a:p>
                  </a:txBody>
                  <a:tcPr marL="68580" marR="68580" marT="34290" marB="34290" anchor="ctr"/>
                </a:tc>
                <a:extLst>
                  <a:ext uri="{0D108BD9-81ED-4DB2-BD59-A6C34878D82A}">
                    <a16:rowId xmlns:a16="http://schemas.microsoft.com/office/drawing/2014/main" val="3217638069"/>
                  </a:ext>
                </a:extLst>
              </a:tr>
              <a:tr h="571500">
                <a:tc>
                  <a:txBody>
                    <a:bodyPr/>
                    <a:lstStyle/>
                    <a:p>
                      <a:r>
                        <a:rPr lang="en-US" sz="1700" dirty="0"/>
                        <a:t>Caribbean/</a:t>
                      </a:r>
                    </a:p>
                    <a:p>
                      <a:r>
                        <a:rPr lang="en-US" sz="1700" dirty="0"/>
                        <a:t>West Indies</a:t>
                      </a:r>
                    </a:p>
                  </a:txBody>
                  <a:tcPr marL="68580" marR="68580" marT="34290" marB="34290" anchor="ctr"/>
                </a:tc>
                <a:tc>
                  <a:txBody>
                    <a:bodyPr/>
                    <a:lstStyle/>
                    <a:p>
                      <a:pPr algn="ctr"/>
                      <a:r>
                        <a:rPr lang="en-US" sz="1700" dirty="0"/>
                        <a:t>310,000</a:t>
                      </a:r>
                    </a:p>
                  </a:txBody>
                  <a:tcPr marL="68580" marR="68580" marT="34290" marB="34290" anchor="ctr"/>
                </a:tc>
                <a:extLst>
                  <a:ext uri="{0D108BD9-81ED-4DB2-BD59-A6C34878D82A}">
                    <a16:rowId xmlns:a16="http://schemas.microsoft.com/office/drawing/2014/main" val="3882605685"/>
                  </a:ext>
                </a:extLst>
              </a:tr>
            </a:tbl>
          </a:graphicData>
        </a:graphic>
      </p:graphicFrame>
    </p:spTree>
    <p:extLst>
      <p:ext uri="{BB962C8B-B14F-4D97-AF65-F5344CB8AC3E}">
        <p14:creationId xmlns:p14="http://schemas.microsoft.com/office/powerpoint/2010/main" val="14471081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6962D-EC6E-0794-FCBD-A9802F935D83}"/>
              </a:ext>
            </a:extLst>
          </p:cNvPr>
          <p:cNvSpPr>
            <a:spLocks noGrp="1"/>
          </p:cNvSpPr>
          <p:nvPr>
            <p:ph type="title"/>
          </p:nvPr>
        </p:nvSpPr>
        <p:spPr/>
        <p:txBody>
          <a:bodyPr/>
          <a:lstStyle/>
          <a:p>
            <a:r>
              <a:rPr lang="en-US" dirty="0">
                <a:solidFill>
                  <a:schemeClr val="bg1"/>
                </a:solidFill>
              </a:rPr>
              <a:t>Sig</a:t>
            </a:r>
            <a:r>
              <a:rPr lang="en-US" dirty="0"/>
              <a:t>ning up for Bracero Program</a:t>
            </a:r>
          </a:p>
        </p:txBody>
      </p:sp>
      <p:sp>
        <p:nvSpPr>
          <p:cNvPr id="3" name="Content Placeholder 2">
            <a:extLst>
              <a:ext uri="{FF2B5EF4-FFF2-40B4-BE49-F238E27FC236}">
                <a16:creationId xmlns:a16="http://schemas.microsoft.com/office/drawing/2014/main" id="{D2B31ECD-7FAB-ECB8-7277-02ABF4C76980}"/>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8B305705-EFDA-8F3F-0D64-F6E39B942B83}"/>
              </a:ext>
            </a:extLst>
          </p:cNvPr>
          <p:cNvSpPr>
            <a:spLocks noGrp="1"/>
          </p:cNvSpPr>
          <p:nvPr>
            <p:ph type="sldNum" sz="quarter" idx="12"/>
          </p:nvPr>
        </p:nvSpPr>
        <p:spPr/>
        <p:txBody>
          <a:bodyPr/>
          <a:lstStyle/>
          <a:p>
            <a:fld id="{D9F085D5-EC86-4F6A-B501-C1359CB39116}" type="slidenum">
              <a:rPr lang="en-GB" smtClean="0"/>
              <a:t>14</a:t>
            </a:fld>
            <a:endParaRPr lang="en-GB"/>
          </a:p>
        </p:txBody>
      </p:sp>
      <p:pic>
        <p:nvPicPr>
          <p:cNvPr id="11266" name="Picture 2" descr="http://americanhistory.si.edu/onthemove/img/crops/75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152" y="1676400"/>
            <a:ext cx="7211980" cy="4419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540720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401762"/>
          </a:xfrm>
        </p:spPr>
        <p:txBody>
          <a:bodyPr>
            <a:normAutofit/>
          </a:bodyPr>
          <a:lstStyle/>
          <a:p>
            <a:r>
              <a:rPr lang="en-US" dirty="0"/>
              <a:t>LBJ Signs Immigration and Nationality Act (1965)</a:t>
            </a:r>
          </a:p>
        </p:txBody>
      </p:sp>
      <p:pic>
        <p:nvPicPr>
          <p:cNvPr id="12291" name="Picture 3" descr="C:\Users\rjgitter\Pictures\Johnsonlibert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09801" y="1732450"/>
            <a:ext cx="3463873" cy="48006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Slide Number Placeholder 2"/>
          <p:cNvSpPr>
            <a:spLocks noGrp="1"/>
          </p:cNvSpPr>
          <p:nvPr>
            <p:ph type="sldNum" sz="quarter" idx="12"/>
          </p:nvPr>
        </p:nvSpPr>
        <p:spPr/>
        <p:txBody>
          <a:bodyPr/>
          <a:lstStyle/>
          <a:p>
            <a:fld id="{DE7950FE-12CD-4508-ACD8-B6DEBE1BB436}" type="slidenum">
              <a:rPr lang="en-US" smtClean="0"/>
              <a:t>15</a:t>
            </a:fld>
            <a:endParaRPr lang="en-US"/>
          </a:p>
        </p:txBody>
      </p:sp>
      <p:sp>
        <p:nvSpPr>
          <p:cNvPr id="5" name="TextBox 4">
            <a:extLst>
              <a:ext uri="{FF2B5EF4-FFF2-40B4-BE49-F238E27FC236}">
                <a16:creationId xmlns:a16="http://schemas.microsoft.com/office/drawing/2014/main" id="{499CD9D2-FB0B-0D4B-B7D1-7AC389696CB8}"/>
              </a:ext>
            </a:extLst>
          </p:cNvPr>
          <p:cNvSpPr txBox="1"/>
          <p:nvPr/>
        </p:nvSpPr>
        <p:spPr>
          <a:xfrm>
            <a:off x="5867401" y="2016370"/>
            <a:ext cx="4495799"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t>Abolished Quotas</a:t>
            </a:r>
          </a:p>
          <a:p>
            <a:pPr marL="285750" indent="-285750">
              <a:buFont typeface="Arial" panose="020B0604020202020204" pitchFamily="34" charset="0"/>
              <a:buChar char="•"/>
            </a:pPr>
            <a:r>
              <a:rPr lang="en-US" sz="2800" dirty="0"/>
              <a:t>Limits immigration to about 1 million/year</a:t>
            </a:r>
          </a:p>
          <a:p>
            <a:pPr marL="285750" indent="-285750">
              <a:buFont typeface="Arial" panose="020B0604020202020204" pitchFamily="34" charset="0"/>
              <a:buChar char="•"/>
            </a:pPr>
            <a:r>
              <a:rPr lang="en-US" sz="2800" dirty="0"/>
              <a:t>Family reunification most important consideration</a:t>
            </a:r>
          </a:p>
        </p:txBody>
      </p:sp>
    </p:spTree>
    <p:extLst>
      <p:ext uri="{BB962C8B-B14F-4D97-AF65-F5344CB8AC3E}">
        <p14:creationId xmlns:p14="http://schemas.microsoft.com/office/powerpoint/2010/main" val="706154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21C06F-EE5D-2440-AD32-400F98D8E0C0}"/>
              </a:ext>
            </a:extLst>
          </p:cNvPr>
          <p:cNvSpPr>
            <a:spLocks noGrp="1"/>
          </p:cNvSpPr>
          <p:nvPr>
            <p:ph type="title"/>
          </p:nvPr>
        </p:nvSpPr>
        <p:spPr/>
        <p:txBody>
          <a:bodyPr>
            <a:normAutofit/>
          </a:bodyPr>
          <a:lstStyle/>
          <a:p>
            <a:r>
              <a:rPr lang="en-US" dirty="0">
                <a:solidFill>
                  <a:schemeClr val="bg1"/>
                </a:solidFill>
              </a:rPr>
              <a:t>His</a:t>
            </a:r>
            <a:r>
              <a:rPr lang="en-US" dirty="0"/>
              <a:t>tory of U.S. Immigration: 1965-Today</a:t>
            </a:r>
          </a:p>
        </p:txBody>
      </p:sp>
      <p:sp>
        <p:nvSpPr>
          <p:cNvPr id="4" name="Slide Number Placeholder 3">
            <a:extLst>
              <a:ext uri="{FF2B5EF4-FFF2-40B4-BE49-F238E27FC236}">
                <a16:creationId xmlns:a16="http://schemas.microsoft.com/office/drawing/2014/main" id="{FFCB79E3-9162-FD43-9489-2E3C148965BF}"/>
              </a:ext>
            </a:extLst>
          </p:cNvPr>
          <p:cNvSpPr>
            <a:spLocks noGrp="1"/>
          </p:cNvSpPr>
          <p:nvPr>
            <p:ph type="sldNum" sz="quarter" idx="12"/>
          </p:nvPr>
        </p:nvSpPr>
        <p:spPr/>
        <p:txBody>
          <a:bodyPr/>
          <a:lstStyle/>
          <a:p>
            <a:fld id="{D9F085D5-EC86-4F6A-B501-C1359CB39116}" type="slidenum">
              <a:rPr lang="en-GB" smtClean="0"/>
              <a:t>16</a:t>
            </a:fld>
            <a:endParaRPr lang="en-GB"/>
          </a:p>
        </p:txBody>
      </p:sp>
      <p:sp>
        <p:nvSpPr>
          <p:cNvPr id="7" name="TextBox 6">
            <a:extLst>
              <a:ext uri="{FF2B5EF4-FFF2-40B4-BE49-F238E27FC236}">
                <a16:creationId xmlns:a16="http://schemas.microsoft.com/office/drawing/2014/main" id="{E7C652A4-E1C6-9F41-BDC0-A2627D31C154}"/>
              </a:ext>
            </a:extLst>
          </p:cNvPr>
          <p:cNvSpPr txBox="1"/>
          <p:nvPr/>
        </p:nvSpPr>
        <p:spPr>
          <a:xfrm>
            <a:off x="7162802" y="5699888"/>
            <a:ext cx="3063659" cy="230832"/>
          </a:xfrm>
          <a:prstGeom prst="rect">
            <a:avLst/>
          </a:prstGeom>
          <a:noFill/>
        </p:spPr>
        <p:txBody>
          <a:bodyPr wrap="none" rtlCol="0">
            <a:spAutoFit/>
          </a:bodyPr>
          <a:lstStyle/>
          <a:p>
            <a:r>
              <a:rPr lang="en-US" sz="900" dirty="0"/>
              <a:t>https://</a:t>
            </a:r>
            <a:r>
              <a:rPr lang="en-US" sz="900" dirty="0" err="1"/>
              <a:t>www.libertyellisfoundation.org</a:t>
            </a:r>
            <a:r>
              <a:rPr lang="en-US" sz="900" dirty="0"/>
              <a:t>/immigration-timeline</a:t>
            </a:r>
          </a:p>
        </p:txBody>
      </p:sp>
      <p:pic>
        <p:nvPicPr>
          <p:cNvPr id="6" name="Picture 5" descr="A screenshot of a cell phone&#10;&#10;Description automatically generated">
            <a:extLst>
              <a:ext uri="{FF2B5EF4-FFF2-40B4-BE49-F238E27FC236}">
                <a16:creationId xmlns:a16="http://schemas.microsoft.com/office/drawing/2014/main" id="{F693ED4A-48AE-2648-9BEB-BFFA8E32DA5F}"/>
              </a:ext>
            </a:extLst>
          </p:cNvPr>
          <p:cNvPicPr>
            <a:picLocks noChangeAspect="1"/>
          </p:cNvPicPr>
          <p:nvPr/>
        </p:nvPicPr>
        <p:blipFill>
          <a:blip r:embed="rId2" r:link="rId3"/>
          <a:stretch>
            <a:fillRect/>
          </a:stretch>
        </p:blipFill>
        <p:spPr>
          <a:xfrm>
            <a:off x="2034894" y="1729690"/>
            <a:ext cx="5127906" cy="3730752"/>
          </a:xfrm>
          <a:prstGeom prst="rect">
            <a:avLst/>
          </a:prstGeom>
        </p:spPr>
      </p:pic>
      <p:graphicFrame>
        <p:nvGraphicFramePr>
          <p:cNvPr id="9" name="Table 8">
            <a:extLst>
              <a:ext uri="{FF2B5EF4-FFF2-40B4-BE49-F238E27FC236}">
                <a16:creationId xmlns:a16="http://schemas.microsoft.com/office/drawing/2014/main" id="{09BD3A40-300E-4D48-AF39-2178A3A5131F}"/>
              </a:ext>
            </a:extLst>
          </p:cNvPr>
          <p:cNvGraphicFramePr>
            <a:graphicFrameLocks noGrp="1"/>
          </p:cNvGraphicFramePr>
          <p:nvPr/>
        </p:nvGraphicFramePr>
        <p:xfrm>
          <a:off x="7162800" y="1718974"/>
          <a:ext cx="3103496" cy="3778628"/>
        </p:xfrm>
        <a:graphic>
          <a:graphicData uri="http://schemas.openxmlformats.org/drawingml/2006/table">
            <a:tbl>
              <a:tblPr firstRow="1" bandRow="1">
                <a:tableStyleId>{5C22544A-7EE6-4342-B048-85BDC9FD1C3A}</a:tableStyleId>
              </a:tblPr>
              <a:tblGrid>
                <a:gridCol w="1551748">
                  <a:extLst>
                    <a:ext uri="{9D8B030D-6E8A-4147-A177-3AD203B41FA5}">
                      <a16:colId xmlns:a16="http://schemas.microsoft.com/office/drawing/2014/main" val="2364186527"/>
                    </a:ext>
                  </a:extLst>
                </a:gridCol>
                <a:gridCol w="1551748">
                  <a:extLst>
                    <a:ext uri="{9D8B030D-6E8A-4147-A177-3AD203B41FA5}">
                      <a16:colId xmlns:a16="http://schemas.microsoft.com/office/drawing/2014/main" val="921635637"/>
                    </a:ext>
                  </a:extLst>
                </a:gridCol>
              </a:tblGrid>
              <a:tr h="398986">
                <a:tc>
                  <a:txBody>
                    <a:bodyPr/>
                    <a:lstStyle/>
                    <a:p>
                      <a:r>
                        <a:rPr lang="en-US" sz="1700" dirty="0"/>
                        <a:t>Source Country</a:t>
                      </a:r>
                    </a:p>
                  </a:txBody>
                  <a:tcPr marL="68580" marR="68580" marT="34290" marB="34290" anchor="b"/>
                </a:tc>
                <a:tc>
                  <a:txBody>
                    <a:bodyPr/>
                    <a:lstStyle/>
                    <a:p>
                      <a:pPr algn="ctr"/>
                      <a:r>
                        <a:rPr lang="en-US" sz="1700" dirty="0"/>
                        <a:t>1965-2017</a:t>
                      </a:r>
                    </a:p>
                  </a:txBody>
                  <a:tcPr marL="68580" marR="68580" marT="34290" marB="34290" anchor="b"/>
                </a:tc>
                <a:extLst>
                  <a:ext uri="{0D108BD9-81ED-4DB2-BD59-A6C34878D82A}">
                    <a16:rowId xmlns:a16="http://schemas.microsoft.com/office/drawing/2014/main" val="3274771689"/>
                  </a:ext>
                </a:extLst>
              </a:tr>
              <a:tr h="398986">
                <a:tc>
                  <a:txBody>
                    <a:bodyPr/>
                    <a:lstStyle/>
                    <a:p>
                      <a:r>
                        <a:rPr lang="en-US" sz="1700" dirty="0"/>
                        <a:t>Mexico</a:t>
                      </a:r>
                    </a:p>
                  </a:txBody>
                  <a:tcPr marL="68580" marR="68580" marT="34290" marB="34290" anchor="ctr"/>
                </a:tc>
                <a:tc>
                  <a:txBody>
                    <a:bodyPr/>
                    <a:lstStyle/>
                    <a:p>
                      <a:pPr algn="ctr"/>
                      <a:r>
                        <a:rPr lang="en-US" sz="1700" dirty="0"/>
                        <a:t>4,300,000</a:t>
                      </a:r>
                    </a:p>
                  </a:txBody>
                  <a:tcPr marL="68580" marR="68580" marT="34290" marB="34290" anchor="ctr"/>
                </a:tc>
                <a:extLst>
                  <a:ext uri="{0D108BD9-81ED-4DB2-BD59-A6C34878D82A}">
                    <a16:rowId xmlns:a16="http://schemas.microsoft.com/office/drawing/2014/main" val="1116563103"/>
                  </a:ext>
                </a:extLst>
              </a:tr>
              <a:tr h="3989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700" dirty="0"/>
                        <a:t>Philippines</a:t>
                      </a:r>
                    </a:p>
                  </a:txBody>
                  <a:tcPr marL="68580" marR="68580" marT="34290" marB="34290" anchor="ctr"/>
                </a:tc>
                <a:tc>
                  <a:txBody>
                    <a:bodyPr/>
                    <a:lstStyle/>
                    <a:p>
                      <a:pPr algn="ctr"/>
                      <a:r>
                        <a:rPr lang="en-US" sz="1700" dirty="0"/>
                        <a:t>1,400,000</a:t>
                      </a:r>
                    </a:p>
                  </a:txBody>
                  <a:tcPr marL="68580" marR="68580" marT="34290" marB="34290" anchor="ctr"/>
                </a:tc>
                <a:extLst>
                  <a:ext uri="{0D108BD9-81ED-4DB2-BD59-A6C34878D82A}">
                    <a16:rowId xmlns:a16="http://schemas.microsoft.com/office/drawing/2014/main" val="2952674756"/>
                  </a:ext>
                </a:extLst>
              </a:tr>
              <a:tr h="398986">
                <a:tc>
                  <a:txBody>
                    <a:bodyPr/>
                    <a:lstStyle/>
                    <a:p>
                      <a:r>
                        <a:rPr lang="en-US" sz="1700" dirty="0"/>
                        <a:t>Korea</a:t>
                      </a:r>
                    </a:p>
                  </a:txBody>
                  <a:tcPr marL="68580" marR="68580" marT="34290" marB="34290" anchor="ctr"/>
                </a:tc>
                <a:tc>
                  <a:txBody>
                    <a:bodyPr/>
                    <a:lstStyle/>
                    <a:p>
                      <a:pPr algn="ctr"/>
                      <a:r>
                        <a:rPr lang="en-US" sz="1700" dirty="0"/>
                        <a:t>760,000</a:t>
                      </a:r>
                    </a:p>
                  </a:txBody>
                  <a:tcPr marL="68580" marR="68580" marT="34290" marB="34290" anchor="ctr"/>
                </a:tc>
                <a:extLst>
                  <a:ext uri="{0D108BD9-81ED-4DB2-BD59-A6C34878D82A}">
                    <a16:rowId xmlns:a16="http://schemas.microsoft.com/office/drawing/2014/main" val="259526829"/>
                  </a:ext>
                </a:extLst>
              </a:tr>
              <a:tr h="571500">
                <a:tc>
                  <a:txBody>
                    <a:bodyPr/>
                    <a:lstStyle/>
                    <a:p>
                      <a:r>
                        <a:rPr lang="en-US" sz="1700" dirty="0"/>
                        <a:t>Dominican Republic</a:t>
                      </a:r>
                    </a:p>
                  </a:txBody>
                  <a:tcPr marL="68580" marR="68580" marT="34290" marB="34290" anchor="ctr"/>
                </a:tc>
                <a:tc>
                  <a:txBody>
                    <a:bodyPr/>
                    <a:lstStyle/>
                    <a:p>
                      <a:pPr algn="ctr"/>
                      <a:r>
                        <a:rPr lang="en-US" sz="1700" dirty="0"/>
                        <a:t>750,000</a:t>
                      </a:r>
                    </a:p>
                  </a:txBody>
                  <a:tcPr marL="68580" marR="68580" marT="34290" marB="34290" anchor="ctr"/>
                </a:tc>
                <a:extLst>
                  <a:ext uri="{0D108BD9-81ED-4DB2-BD59-A6C34878D82A}">
                    <a16:rowId xmlns:a16="http://schemas.microsoft.com/office/drawing/2014/main" val="1086702538"/>
                  </a:ext>
                </a:extLst>
              </a:tr>
              <a:tr h="398986">
                <a:tc>
                  <a:txBody>
                    <a:bodyPr/>
                    <a:lstStyle/>
                    <a:p>
                      <a:r>
                        <a:rPr lang="en-US" sz="1700" dirty="0"/>
                        <a:t>India</a:t>
                      </a:r>
                    </a:p>
                  </a:txBody>
                  <a:tcPr marL="68580" marR="68580" marT="34290" marB="34290" anchor="ctr"/>
                </a:tc>
                <a:tc>
                  <a:txBody>
                    <a:bodyPr/>
                    <a:lstStyle/>
                    <a:p>
                      <a:pPr algn="ctr"/>
                      <a:r>
                        <a:rPr lang="en-US" sz="1700" dirty="0"/>
                        <a:t>740,000</a:t>
                      </a:r>
                    </a:p>
                  </a:txBody>
                  <a:tcPr marL="68580" marR="68580" marT="34290" marB="34290" anchor="ctr"/>
                </a:tc>
                <a:extLst>
                  <a:ext uri="{0D108BD9-81ED-4DB2-BD59-A6C34878D82A}">
                    <a16:rowId xmlns:a16="http://schemas.microsoft.com/office/drawing/2014/main" val="3217638069"/>
                  </a:ext>
                </a:extLst>
              </a:tr>
              <a:tr h="398986">
                <a:tc>
                  <a:txBody>
                    <a:bodyPr/>
                    <a:lstStyle/>
                    <a:p>
                      <a:r>
                        <a:rPr lang="en-US" sz="1700" dirty="0"/>
                        <a:t>Cuba</a:t>
                      </a:r>
                    </a:p>
                  </a:txBody>
                  <a:tcPr marL="68580" marR="68580" marT="34290" marB="34290" anchor="ctr"/>
                </a:tc>
                <a:tc>
                  <a:txBody>
                    <a:bodyPr/>
                    <a:lstStyle/>
                    <a:p>
                      <a:pPr algn="ctr"/>
                      <a:r>
                        <a:rPr lang="en-US" sz="1700" dirty="0"/>
                        <a:t>700,000</a:t>
                      </a:r>
                    </a:p>
                  </a:txBody>
                  <a:tcPr marL="68580" marR="68580" marT="34290" marB="34290" anchor="ctr"/>
                </a:tc>
                <a:extLst>
                  <a:ext uri="{0D108BD9-81ED-4DB2-BD59-A6C34878D82A}">
                    <a16:rowId xmlns:a16="http://schemas.microsoft.com/office/drawing/2014/main" val="3882605685"/>
                  </a:ext>
                </a:extLst>
              </a:tr>
              <a:tr h="398986">
                <a:tc>
                  <a:txBody>
                    <a:bodyPr/>
                    <a:lstStyle/>
                    <a:p>
                      <a:r>
                        <a:rPr lang="en-US" sz="1700" dirty="0"/>
                        <a:t>Vietnam</a:t>
                      </a:r>
                    </a:p>
                  </a:txBody>
                  <a:tcPr marL="68580" marR="68580" marT="34290" marB="34290" anchor="ctr"/>
                </a:tc>
                <a:tc>
                  <a:txBody>
                    <a:bodyPr/>
                    <a:lstStyle/>
                    <a:p>
                      <a:pPr algn="ctr"/>
                      <a:r>
                        <a:rPr lang="en-US" sz="1700" dirty="0"/>
                        <a:t>700,000</a:t>
                      </a:r>
                    </a:p>
                  </a:txBody>
                  <a:tcPr marL="68580" marR="68580" marT="34290" marB="34290" anchor="ctr"/>
                </a:tc>
                <a:extLst>
                  <a:ext uri="{0D108BD9-81ED-4DB2-BD59-A6C34878D82A}">
                    <a16:rowId xmlns:a16="http://schemas.microsoft.com/office/drawing/2014/main" val="3251465756"/>
                  </a:ext>
                </a:extLst>
              </a:tr>
              <a:tr h="398986">
                <a:tc>
                  <a:txBody>
                    <a:bodyPr/>
                    <a:lstStyle/>
                    <a:p>
                      <a:r>
                        <a:rPr lang="en-US" sz="1700" dirty="0"/>
                        <a:t>Canada</a:t>
                      </a:r>
                    </a:p>
                  </a:txBody>
                  <a:tcPr marL="68580" marR="68580" marT="34290" marB="34290" anchor="ctr"/>
                </a:tc>
                <a:tc>
                  <a:txBody>
                    <a:bodyPr/>
                    <a:lstStyle/>
                    <a:p>
                      <a:pPr algn="ctr"/>
                      <a:r>
                        <a:rPr lang="en-US" sz="1700" dirty="0"/>
                        <a:t>650,000</a:t>
                      </a:r>
                    </a:p>
                  </a:txBody>
                  <a:tcPr marL="68580" marR="68580" marT="34290" marB="34290" anchor="ctr"/>
                </a:tc>
                <a:extLst>
                  <a:ext uri="{0D108BD9-81ED-4DB2-BD59-A6C34878D82A}">
                    <a16:rowId xmlns:a16="http://schemas.microsoft.com/office/drawing/2014/main" val="3018547421"/>
                  </a:ext>
                </a:extLst>
              </a:tr>
            </a:tbl>
          </a:graphicData>
        </a:graphic>
      </p:graphicFrame>
    </p:spTree>
    <p:extLst>
      <p:ext uri="{BB962C8B-B14F-4D97-AF65-F5344CB8AC3E}">
        <p14:creationId xmlns:p14="http://schemas.microsoft.com/office/powerpoint/2010/main" val="3426523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E06E0E-91FC-90B7-6C44-80A1CD3C1FA3}"/>
              </a:ext>
            </a:extLst>
          </p:cNvPr>
          <p:cNvSpPr>
            <a:spLocks noGrp="1"/>
          </p:cNvSpPr>
          <p:nvPr>
            <p:ph type="title"/>
          </p:nvPr>
        </p:nvSpPr>
        <p:spPr>
          <a:xfrm>
            <a:off x="914400" y="596902"/>
            <a:ext cx="8229600" cy="1143000"/>
          </a:xfrm>
        </p:spPr>
        <p:txBody>
          <a:bodyPr>
            <a:normAutofit fontScale="90000"/>
          </a:bodyPr>
          <a:lstStyle/>
          <a:p>
            <a:r>
              <a:rPr lang="en-US" dirty="0">
                <a:solidFill>
                  <a:schemeClr val="bg1"/>
                </a:solidFill>
              </a:rPr>
              <a:t>NU</a:t>
            </a:r>
            <a:r>
              <a:rPr lang="en-US" dirty="0"/>
              <a:t>MBER OF IMMIGRANTS</a:t>
            </a:r>
            <a:r>
              <a:rPr lang="en-US" sz="4400" dirty="0"/>
              <a:t> BY TYPE OF ADMISSION: FISCAL YEAR 2022</a:t>
            </a:r>
            <a:br>
              <a:rPr lang="en-US" sz="4400" dirty="0">
                <a:solidFill>
                  <a:srgbClr val="000000"/>
                </a:solidFill>
                <a:latin typeface="Arial" panose="020B0604020202020204" pitchFamily="34" charset="0"/>
              </a:rPr>
            </a:br>
            <a:endParaRPr lang="en-US" dirty="0"/>
          </a:p>
        </p:txBody>
      </p:sp>
      <p:graphicFrame>
        <p:nvGraphicFramePr>
          <p:cNvPr id="5" name="Content Placeholder 4">
            <a:extLst>
              <a:ext uri="{FF2B5EF4-FFF2-40B4-BE49-F238E27FC236}">
                <a16:creationId xmlns:a16="http://schemas.microsoft.com/office/drawing/2014/main" id="{BBC5EB58-719C-2593-449A-4B8AEB3EBECD}"/>
              </a:ext>
            </a:extLst>
          </p:cNvPr>
          <p:cNvGraphicFramePr>
            <a:graphicFrameLocks noGrp="1"/>
          </p:cNvGraphicFramePr>
          <p:nvPr>
            <p:ph idx="1"/>
            <p:extLst>
              <p:ext uri="{D42A27DB-BD31-4B8C-83A1-F6EECF244321}">
                <p14:modId xmlns:p14="http://schemas.microsoft.com/office/powerpoint/2010/main" val="3152650160"/>
              </p:ext>
            </p:extLst>
          </p:nvPr>
        </p:nvGraphicFramePr>
        <p:xfrm>
          <a:off x="2286000" y="1600202"/>
          <a:ext cx="8001000" cy="4756147"/>
        </p:xfrm>
        <a:graphic>
          <a:graphicData uri="http://schemas.openxmlformats.org/drawingml/2006/table">
            <a:tbl>
              <a:tblPr>
                <a:tableStyleId>{5C22544A-7EE6-4342-B048-85BDC9FD1C3A}</a:tableStyleId>
              </a:tblPr>
              <a:tblGrid>
                <a:gridCol w="6159500">
                  <a:extLst>
                    <a:ext uri="{9D8B030D-6E8A-4147-A177-3AD203B41FA5}">
                      <a16:colId xmlns:a16="http://schemas.microsoft.com/office/drawing/2014/main" val="2121255961"/>
                    </a:ext>
                  </a:extLst>
                </a:gridCol>
                <a:gridCol w="1841500">
                  <a:extLst>
                    <a:ext uri="{9D8B030D-6E8A-4147-A177-3AD203B41FA5}">
                      <a16:colId xmlns:a16="http://schemas.microsoft.com/office/drawing/2014/main" val="2324189721"/>
                    </a:ext>
                  </a:extLst>
                </a:gridCol>
              </a:tblGrid>
              <a:tr h="585372">
                <a:tc>
                  <a:txBody>
                    <a:bodyPr/>
                    <a:lstStyle/>
                    <a:p>
                      <a:pPr algn="l" fontAlgn="b"/>
                      <a:r>
                        <a:rPr lang="en-US" sz="2800" u="none" strike="noStrike" dirty="0">
                          <a:effectLst/>
                        </a:rPr>
                        <a:t>Family-sponsored preferences</a:t>
                      </a:r>
                      <a:endParaRPr lang="en-US" sz="28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800" u="none" strike="noStrike" dirty="0">
                          <a:effectLst/>
                        </a:rPr>
                        <a:t>      165,642 </a:t>
                      </a:r>
                      <a:endParaRPr lang="en-US" sz="28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2898821688"/>
                  </a:ext>
                </a:extLst>
              </a:tr>
              <a:tr h="585372">
                <a:tc>
                  <a:txBody>
                    <a:bodyPr/>
                    <a:lstStyle/>
                    <a:p>
                      <a:pPr algn="l" fontAlgn="b"/>
                      <a:r>
                        <a:rPr lang="en-US" sz="2800" u="none" strike="noStrike" dirty="0">
                          <a:effectLst/>
                        </a:rPr>
                        <a:t>Immediate relatives of U.S. citizens</a:t>
                      </a:r>
                      <a:endParaRPr lang="en-US" sz="28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800" u="none" strike="noStrike" dirty="0">
                          <a:effectLst/>
                        </a:rPr>
                        <a:t>      428,581 </a:t>
                      </a:r>
                      <a:endParaRPr lang="en-US" sz="28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63982570"/>
                  </a:ext>
                </a:extLst>
              </a:tr>
              <a:tr h="585372">
                <a:tc>
                  <a:txBody>
                    <a:bodyPr/>
                    <a:lstStyle/>
                    <a:p>
                      <a:pPr algn="l" fontAlgn="b"/>
                      <a:r>
                        <a:rPr lang="en-US" sz="2800" u="none" strike="noStrike" dirty="0">
                          <a:effectLst/>
                        </a:rPr>
                        <a:t>Employment-based preferences</a:t>
                      </a:r>
                      <a:endParaRPr lang="en-US" sz="28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800" u="none" strike="noStrike" dirty="0">
                          <a:effectLst/>
                        </a:rPr>
                        <a:t>      270,206 </a:t>
                      </a:r>
                      <a:endParaRPr lang="en-US" sz="28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864331440"/>
                  </a:ext>
                </a:extLst>
              </a:tr>
              <a:tr h="585372">
                <a:tc>
                  <a:txBody>
                    <a:bodyPr/>
                    <a:lstStyle/>
                    <a:p>
                      <a:pPr algn="l" fontAlgn="b"/>
                      <a:r>
                        <a:rPr lang="en-US" sz="2800" u="none" strike="noStrike" dirty="0">
                          <a:effectLst/>
                        </a:rPr>
                        <a:t>Diversity</a:t>
                      </a:r>
                      <a:endParaRPr lang="en-US" sz="28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800" u="none" strike="noStrike">
                          <a:effectLst/>
                        </a:rPr>
                        <a:t>        43,175 </a:t>
                      </a:r>
                      <a:endParaRPr lang="en-US" sz="2800" b="0" i="0" u="none" strike="noStrike">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060224042"/>
                  </a:ext>
                </a:extLst>
              </a:tr>
              <a:tr h="585372">
                <a:tc>
                  <a:txBody>
                    <a:bodyPr/>
                    <a:lstStyle/>
                    <a:p>
                      <a:pPr algn="l" fontAlgn="b"/>
                      <a:r>
                        <a:rPr lang="en-US" sz="2800" u="none" strike="noStrike" dirty="0">
                          <a:effectLst/>
                        </a:rPr>
                        <a:t>Refugees</a:t>
                      </a:r>
                      <a:endParaRPr lang="en-US" sz="28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800" u="none" strike="noStrike" dirty="0">
                          <a:effectLst/>
                        </a:rPr>
                        <a:t>        29,407 </a:t>
                      </a:r>
                      <a:endParaRPr lang="en-US" sz="28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4294385252"/>
                  </a:ext>
                </a:extLst>
              </a:tr>
              <a:tr h="585372">
                <a:tc>
                  <a:txBody>
                    <a:bodyPr/>
                    <a:lstStyle/>
                    <a:p>
                      <a:pPr algn="l" fontAlgn="b"/>
                      <a:r>
                        <a:rPr lang="en-US" sz="2800" u="none" strike="noStrike" dirty="0">
                          <a:effectLst/>
                        </a:rPr>
                        <a:t>Asylees</a:t>
                      </a:r>
                      <a:endParaRPr lang="en-US" sz="2800" b="0" i="0" u="none" strike="noStrike" dirty="0">
                        <a:solidFill>
                          <a:srgbClr val="000000"/>
                        </a:solidFill>
                        <a:effectLst/>
                        <a:latin typeface="Arial" panose="020B0604020202020204" pitchFamily="34" charset="0"/>
                      </a:endParaRPr>
                    </a:p>
                  </a:txBody>
                  <a:tcPr marL="9525" marR="9525" marT="9525" marB="0" anchor="b"/>
                </a:tc>
                <a:tc>
                  <a:txBody>
                    <a:bodyPr/>
                    <a:lstStyle/>
                    <a:p>
                      <a:pPr algn="r" fontAlgn="b"/>
                      <a:r>
                        <a:rPr lang="en-US" sz="2800" u="none" strike="noStrike" dirty="0">
                          <a:effectLst/>
                        </a:rPr>
                        <a:t>        53,662 </a:t>
                      </a:r>
                      <a:endParaRPr lang="en-US" sz="2800" b="0"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511257150"/>
                  </a:ext>
                </a:extLst>
              </a:tr>
              <a:tr h="658543">
                <a:tc>
                  <a:txBody>
                    <a:bodyPr/>
                    <a:lstStyle/>
                    <a:p>
                      <a:pPr algn="l" fontAlgn="b"/>
                      <a:r>
                        <a:rPr lang="en-US" sz="2800" u="sng" strike="noStrike">
                          <a:effectLst/>
                        </a:rPr>
                        <a:t>Other</a:t>
                      </a:r>
                      <a:endParaRPr lang="en-US" sz="2800" b="0" i="0" u="sng"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2800" u="sng" strike="noStrike" dirty="0">
                          <a:effectLst/>
                        </a:rPr>
                        <a:t>        27,331 </a:t>
                      </a:r>
                      <a:endParaRPr lang="en-US" sz="2800" b="0" i="0" u="sng"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3576979760"/>
                  </a:ext>
                </a:extLst>
              </a:tr>
              <a:tr h="585372">
                <a:tc>
                  <a:txBody>
                    <a:bodyPr/>
                    <a:lstStyle/>
                    <a:p>
                      <a:pPr algn="l" fontAlgn="b"/>
                      <a:r>
                        <a:rPr lang="en-US" sz="2800" u="none" strike="noStrike">
                          <a:effectLst/>
                        </a:rPr>
                        <a:t>TOTAL</a:t>
                      </a:r>
                      <a:endParaRPr lang="en-US" sz="2800" b="1" i="0" u="none" strike="noStrike">
                        <a:solidFill>
                          <a:srgbClr val="000000"/>
                        </a:solidFill>
                        <a:effectLst/>
                        <a:latin typeface="Arial" panose="020B0604020202020204" pitchFamily="34" charset="0"/>
                      </a:endParaRPr>
                    </a:p>
                  </a:txBody>
                  <a:tcPr marL="9525" marR="9525" marT="9525" marB="0" anchor="b"/>
                </a:tc>
                <a:tc>
                  <a:txBody>
                    <a:bodyPr/>
                    <a:lstStyle/>
                    <a:p>
                      <a:pPr algn="r" fontAlgn="b"/>
                      <a:r>
                        <a:rPr lang="en-US" sz="2800" u="none" strike="noStrike" dirty="0">
                          <a:effectLst/>
                        </a:rPr>
                        <a:t>   1,018,004 </a:t>
                      </a:r>
                      <a:endParaRPr lang="en-US" sz="2800" b="1" i="0" u="none" strike="noStrike" dirty="0">
                        <a:solidFill>
                          <a:srgbClr val="000000"/>
                        </a:solidFill>
                        <a:effectLst/>
                        <a:latin typeface="Arial" panose="020B0604020202020204" pitchFamily="34" charset="0"/>
                      </a:endParaRPr>
                    </a:p>
                  </a:txBody>
                  <a:tcPr marL="9525" marR="9525" marT="9525" marB="0" anchor="b"/>
                </a:tc>
                <a:extLst>
                  <a:ext uri="{0D108BD9-81ED-4DB2-BD59-A6C34878D82A}">
                    <a16:rowId xmlns:a16="http://schemas.microsoft.com/office/drawing/2014/main" val="1989007144"/>
                  </a:ext>
                </a:extLst>
              </a:tr>
            </a:tbl>
          </a:graphicData>
        </a:graphic>
      </p:graphicFrame>
      <p:sp>
        <p:nvSpPr>
          <p:cNvPr id="4" name="Slide Number Placeholder 3">
            <a:extLst>
              <a:ext uri="{FF2B5EF4-FFF2-40B4-BE49-F238E27FC236}">
                <a16:creationId xmlns:a16="http://schemas.microsoft.com/office/drawing/2014/main" id="{A0115F75-B346-B50B-7D41-F926465AD7E9}"/>
              </a:ext>
            </a:extLst>
          </p:cNvPr>
          <p:cNvSpPr>
            <a:spLocks noGrp="1"/>
          </p:cNvSpPr>
          <p:nvPr>
            <p:ph type="sldNum" sz="quarter" idx="12"/>
          </p:nvPr>
        </p:nvSpPr>
        <p:spPr/>
        <p:txBody>
          <a:bodyPr/>
          <a:lstStyle/>
          <a:p>
            <a:fld id="{DE7950FE-12CD-4508-ACD8-B6DEBE1BB436}" type="slidenum">
              <a:rPr lang="en-US" smtClean="0"/>
              <a:t>17</a:t>
            </a:fld>
            <a:endParaRPr lang="en-US"/>
          </a:p>
        </p:txBody>
      </p:sp>
      <p:sp>
        <p:nvSpPr>
          <p:cNvPr id="7" name="TextBox 6">
            <a:extLst>
              <a:ext uri="{FF2B5EF4-FFF2-40B4-BE49-F238E27FC236}">
                <a16:creationId xmlns:a16="http://schemas.microsoft.com/office/drawing/2014/main" id="{B0115C6F-6581-1FA7-E42A-9FD3CA31434A}"/>
              </a:ext>
            </a:extLst>
          </p:cNvPr>
          <p:cNvSpPr txBox="1"/>
          <p:nvPr/>
        </p:nvSpPr>
        <p:spPr>
          <a:xfrm>
            <a:off x="8763000" y="1752600"/>
            <a:ext cx="457200" cy="1107996"/>
          </a:xfrm>
          <a:prstGeom prst="rect">
            <a:avLst/>
          </a:prstGeom>
          <a:noFill/>
        </p:spPr>
        <p:txBody>
          <a:bodyPr wrap="square" rtlCol="0">
            <a:spAutoFit/>
          </a:bodyPr>
          <a:lstStyle/>
          <a:p>
            <a:r>
              <a:rPr lang="en-US" sz="6600" b="1" dirty="0">
                <a:solidFill>
                  <a:srgbClr val="FF0000"/>
                </a:solidFill>
              </a:rPr>
              <a:t>{</a:t>
            </a:r>
          </a:p>
        </p:txBody>
      </p:sp>
      <p:sp>
        <p:nvSpPr>
          <p:cNvPr id="8" name="TextBox 7">
            <a:extLst>
              <a:ext uri="{FF2B5EF4-FFF2-40B4-BE49-F238E27FC236}">
                <a16:creationId xmlns:a16="http://schemas.microsoft.com/office/drawing/2014/main" id="{EB04BD45-D6AE-18B0-27E8-761F3F15CA77}"/>
              </a:ext>
            </a:extLst>
          </p:cNvPr>
          <p:cNvSpPr txBox="1"/>
          <p:nvPr/>
        </p:nvSpPr>
        <p:spPr>
          <a:xfrm>
            <a:off x="7543800" y="1965326"/>
            <a:ext cx="1447800" cy="523220"/>
          </a:xfrm>
          <a:prstGeom prst="rect">
            <a:avLst/>
          </a:prstGeom>
          <a:noFill/>
        </p:spPr>
        <p:txBody>
          <a:bodyPr wrap="square" rtlCol="0">
            <a:spAutoFit/>
          </a:bodyPr>
          <a:lstStyle/>
          <a:p>
            <a:r>
              <a:rPr lang="en-US" sz="2800" b="1" dirty="0"/>
              <a:t>594,223</a:t>
            </a:r>
          </a:p>
        </p:txBody>
      </p:sp>
    </p:spTree>
    <p:extLst>
      <p:ext uri="{BB962C8B-B14F-4D97-AF65-F5344CB8AC3E}">
        <p14:creationId xmlns:p14="http://schemas.microsoft.com/office/powerpoint/2010/main" val="1402878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3900" y="245167"/>
            <a:ext cx="10515600" cy="1325563"/>
          </a:xfrm>
        </p:spPr>
        <p:txBody>
          <a:bodyPr>
            <a:normAutofit/>
          </a:bodyPr>
          <a:lstStyle/>
          <a:p>
            <a:r>
              <a:rPr lang="en-US" sz="3600" dirty="0">
                <a:solidFill>
                  <a:schemeClr val="bg1"/>
                </a:solidFill>
              </a:rPr>
              <a:t>H1B</a:t>
            </a:r>
            <a:r>
              <a:rPr lang="en-US" dirty="0"/>
              <a:t> Applications </a:t>
            </a:r>
            <a:br>
              <a:rPr lang="en-US" dirty="0"/>
            </a:br>
            <a:r>
              <a:rPr lang="en-US" dirty="0"/>
              <a:t>Quota Reached on First Day 2017</a:t>
            </a:r>
          </a:p>
        </p:txBody>
      </p:sp>
      <p:pic>
        <p:nvPicPr>
          <p:cNvPr id="4" name="Content Placeholder 3" descr="Untitled 2.tiff"/>
          <p:cNvPicPr>
            <a:picLocks noGrp="1" noChangeAspect="1"/>
          </p:cNvPicPr>
          <p:nvPr>
            <p:ph idx="1"/>
          </p:nvPr>
        </p:nvPicPr>
        <p:blipFill>
          <a:blip r:embed="rId2">
            <a:extLst>
              <a:ext uri="{28A0092B-C50C-407E-A947-70E740481C1C}">
                <a14:useLocalDpi xmlns:a14="http://schemas.microsoft.com/office/drawing/2010/main" val="0"/>
              </a:ext>
            </a:extLst>
          </a:blip>
          <a:srcRect t="9278" b="9278"/>
          <a:stretch>
            <a:fillRect/>
          </a:stretch>
        </p:blipFill>
        <p:spPr/>
      </p:pic>
      <p:sp>
        <p:nvSpPr>
          <p:cNvPr id="3" name="Slide Number Placeholder 2"/>
          <p:cNvSpPr>
            <a:spLocks noGrp="1"/>
          </p:cNvSpPr>
          <p:nvPr>
            <p:ph type="sldNum" sz="quarter" idx="12"/>
          </p:nvPr>
        </p:nvSpPr>
        <p:spPr/>
        <p:txBody>
          <a:bodyPr/>
          <a:lstStyle/>
          <a:p>
            <a:fld id="{DE7950FE-12CD-4508-ACD8-B6DEBE1BB436}" type="slidenum">
              <a:rPr lang="en-US" smtClean="0"/>
              <a:t>18</a:t>
            </a:fld>
            <a:endParaRPr lang="en-US"/>
          </a:p>
        </p:txBody>
      </p:sp>
    </p:spTree>
    <p:extLst>
      <p:ext uri="{BB962C8B-B14F-4D97-AF65-F5344CB8AC3E}">
        <p14:creationId xmlns:p14="http://schemas.microsoft.com/office/powerpoint/2010/main" val="20212719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8B7F1-7A90-F969-8536-CE0F72836B0D}"/>
              </a:ext>
            </a:extLst>
          </p:cNvPr>
          <p:cNvSpPr>
            <a:spLocks noGrp="1"/>
          </p:cNvSpPr>
          <p:nvPr>
            <p:ph type="title"/>
          </p:nvPr>
        </p:nvSpPr>
        <p:spPr/>
        <p:txBody>
          <a:bodyPr>
            <a:normAutofit/>
          </a:bodyPr>
          <a:lstStyle/>
          <a:p>
            <a:r>
              <a:rPr lang="en-US" dirty="0">
                <a:solidFill>
                  <a:schemeClr val="bg1"/>
                </a:solidFill>
              </a:rPr>
              <a:t>H2</a:t>
            </a:r>
            <a:r>
              <a:rPr lang="en-US" dirty="0"/>
              <a:t>A Program</a:t>
            </a:r>
          </a:p>
        </p:txBody>
      </p:sp>
      <p:pic>
        <p:nvPicPr>
          <p:cNvPr id="6" name="Content Placeholder 5">
            <a:extLst>
              <a:ext uri="{FF2B5EF4-FFF2-40B4-BE49-F238E27FC236}">
                <a16:creationId xmlns:a16="http://schemas.microsoft.com/office/drawing/2014/main" id="{B1DC3DBE-BA55-443D-6467-5D9FAAF3EF3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04296" y="1600201"/>
            <a:ext cx="7183409" cy="4525963"/>
          </a:xfrm>
        </p:spPr>
      </p:pic>
      <p:sp>
        <p:nvSpPr>
          <p:cNvPr id="4" name="Slide Number Placeholder 3">
            <a:extLst>
              <a:ext uri="{FF2B5EF4-FFF2-40B4-BE49-F238E27FC236}">
                <a16:creationId xmlns:a16="http://schemas.microsoft.com/office/drawing/2014/main" id="{9A8BA1F9-B352-4EDF-7E54-D6C19CB86505}"/>
              </a:ext>
            </a:extLst>
          </p:cNvPr>
          <p:cNvSpPr>
            <a:spLocks noGrp="1"/>
          </p:cNvSpPr>
          <p:nvPr>
            <p:ph type="sldNum" sz="quarter" idx="12"/>
          </p:nvPr>
        </p:nvSpPr>
        <p:spPr/>
        <p:txBody>
          <a:bodyPr/>
          <a:lstStyle/>
          <a:p>
            <a:fld id="{DE7950FE-12CD-4508-ACD8-B6DEBE1BB436}" type="slidenum">
              <a:rPr lang="en-US" smtClean="0"/>
              <a:t>19</a:t>
            </a:fld>
            <a:endParaRPr lang="en-US"/>
          </a:p>
        </p:txBody>
      </p:sp>
    </p:spTree>
    <p:extLst>
      <p:ext uri="{BB962C8B-B14F-4D97-AF65-F5344CB8AC3E}">
        <p14:creationId xmlns:p14="http://schemas.microsoft.com/office/powerpoint/2010/main" val="33841810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95704" y="136525"/>
            <a:ext cx="7886700" cy="994172"/>
          </a:xfrm>
        </p:spPr>
        <p:txBody>
          <a:bodyPr>
            <a:normAutofit/>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a:xfrm>
            <a:off x="1981200" y="1851423"/>
            <a:ext cx="8229600" cy="4870052"/>
          </a:xfrm>
        </p:spPr>
        <p:txBody>
          <a:bodyPr>
            <a:normAutofit/>
          </a:bodyPr>
          <a:lstStyle/>
          <a:p>
            <a:pPr marL="0" indent="0">
              <a:buNone/>
            </a:pPr>
            <a:r>
              <a:rPr lang="en-US" sz="3600" dirty="0"/>
              <a:t>We will do a Q&amp;A after the presentation</a:t>
            </a:r>
          </a:p>
          <a:p>
            <a:pPr marL="0" indent="0">
              <a:buNone/>
            </a:pPr>
            <a:endParaRPr lang="en-US" sz="3600" dirty="0"/>
          </a:p>
          <a:p>
            <a:pPr marL="0" indent="0">
              <a:buNone/>
            </a:pPr>
            <a:r>
              <a:rPr lang="en-US" sz="3600" dirty="0"/>
              <a:t>I can stay after if some of you have additional questions.</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150871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0733DC-C982-7A20-18F0-5252075BE047}"/>
              </a:ext>
            </a:extLst>
          </p:cNvPr>
          <p:cNvSpPr>
            <a:spLocks noGrp="1"/>
          </p:cNvSpPr>
          <p:nvPr>
            <p:ph type="title"/>
          </p:nvPr>
        </p:nvSpPr>
        <p:spPr/>
        <p:txBody>
          <a:bodyPr/>
          <a:lstStyle/>
          <a:p>
            <a:r>
              <a:rPr lang="en-US" dirty="0">
                <a:solidFill>
                  <a:schemeClr val="bg1"/>
                </a:solidFill>
              </a:rPr>
              <a:t>      </a:t>
            </a:r>
            <a:r>
              <a:rPr lang="en-US" dirty="0">
                <a:solidFill>
                  <a:schemeClr val="tx1"/>
                </a:solidFill>
              </a:rPr>
              <a:t>H2A Visas by State</a:t>
            </a:r>
            <a:endParaRPr lang="en-US" dirty="0">
              <a:solidFill>
                <a:schemeClr val="bg1"/>
              </a:solidFill>
            </a:endParaRPr>
          </a:p>
        </p:txBody>
      </p:sp>
      <p:pic>
        <p:nvPicPr>
          <p:cNvPr id="5" name="Content Placeholder 4">
            <a:extLst>
              <a:ext uri="{FF2B5EF4-FFF2-40B4-BE49-F238E27FC236}">
                <a16:creationId xmlns:a16="http://schemas.microsoft.com/office/drawing/2014/main" id="{934A13BA-48E7-B17F-373F-6F7C3D76439A}"/>
              </a:ext>
            </a:extLst>
          </p:cNvPr>
          <p:cNvPicPr>
            <a:picLocks noGrp="1" noChangeAspect="1"/>
          </p:cNvPicPr>
          <p:nvPr>
            <p:ph idx="1"/>
          </p:nvPr>
        </p:nvPicPr>
        <p:blipFill>
          <a:blip r:embed="rId2"/>
          <a:stretch>
            <a:fillRect/>
          </a:stretch>
        </p:blipFill>
        <p:spPr>
          <a:xfrm>
            <a:off x="1552354" y="1158047"/>
            <a:ext cx="8562528" cy="5437304"/>
          </a:xfrm>
          <a:prstGeom prst="rect">
            <a:avLst/>
          </a:prstGeom>
        </p:spPr>
      </p:pic>
      <p:sp>
        <p:nvSpPr>
          <p:cNvPr id="4" name="Slide Number Placeholder 3">
            <a:extLst>
              <a:ext uri="{FF2B5EF4-FFF2-40B4-BE49-F238E27FC236}">
                <a16:creationId xmlns:a16="http://schemas.microsoft.com/office/drawing/2014/main" id="{F5D3CBDD-A45D-FE8D-2808-BE842DEFD084}"/>
              </a:ext>
            </a:extLst>
          </p:cNvPr>
          <p:cNvSpPr>
            <a:spLocks noGrp="1"/>
          </p:cNvSpPr>
          <p:nvPr>
            <p:ph type="sldNum" sz="quarter" idx="12"/>
          </p:nvPr>
        </p:nvSpPr>
        <p:spPr/>
        <p:txBody>
          <a:bodyPr/>
          <a:lstStyle/>
          <a:p>
            <a:fld id="{D9F085D5-EC86-4F6A-B501-C1359CB39116}" type="slidenum">
              <a:rPr lang="en-GB" smtClean="0"/>
              <a:t>20</a:t>
            </a:fld>
            <a:endParaRPr lang="en-GB"/>
          </a:p>
        </p:txBody>
      </p:sp>
      <p:sp>
        <p:nvSpPr>
          <p:cNvPr id="3" name="TextBox 2">
            <a:extLst>
              <a:ext uri="{FF2B5EF4-FFF2-40B4-BE49-F238E27FC236}">
                <a16:creationId xmlns:a16="http://schemas.microsoft.com/office/drawing/2014/main" id="{D1B000F1-A734-34C9-33C7-8F0A59A55F6C}"/>
              </a:ext>
            </a:extLst>
          </p:cNvPr>
          <p:cNvSpPr txBox="1"/>
          <p:nvPr/>
        </p:nvSpPr>
        <p:spPr>
          <a:xfrm>
            <a:off x="5833617" y="4550735"/>
            <a:ext cx="5351833" cy="954107"/>
          </a:xfrm>
          <a:prstGeom prst="rect">
            <a:avLst/>
          </a:prstGeom>
          <a:noFill/>
        </p:spPr>
        <p:txBody>
          <a:bodyPr wrap="square" rtlCol="0">
            <a:spAutoFit/>
          </a:bodyPr>
          <a:lstStyle/>
          <a:p>
            <a:r>
              <a:rPr lang="en-US" sz="2800" b="1" dirty="0" err="1"/>
              <a:t>Minneso</a:t>
            </a:r>
            <a:r>
              <a:rPr lang="en-US" sz="2800" b="1" dirty="0"/>
              <a:t>  3,781 </a:t>
            </a:r>
          </a:p>
          <a:p>
            <a:r>
              <a:rPr lang="en-US" sz="2800" b="1" dirty="0"/>
              <a:t>Total     377,000</a:t>
            </a:r>
          </a:p>
        </p:txBody>
      </p:sp>
    </p:spTree>
    <p:extLst>
      <p:ext uri="{BB962C8B-B14F-4D97-AF65-F5344CB8AC3E}">
        <p14:creationId xmlns:p14="http://schemas.microsoft.com/office/powerpoint/2010/main" val="35975975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F11F9-A9AE-C742-98BA-F155ED53F071}"/>
              </a:ext>
            </a:extLst>
          </p:cNvPr>
          <p:cNvSpPr>
            <a:spLocks noGrp="1"/>
          </p:cNvSpPr>
          <p:nvPr>
            <p:ph type="title"/>
          </p:nvPr>
        </p:nvSpPr>
        <p:spPr>
          <a:xfrm>
            <a:off x="923925" y="190486"/>
            <a:ext cx="10515600" cy="1325563"/>
          </a:xfrm>
        </p:spPr>
        <p:txBody>
          <a:bodyPr>
            <a:normAutofit/>
          </a:bodyPr>
          <a:lstStyle/>
          <a:p>
            <a:r>
              <a:rPr lang="en-US" dirty="0">
                <a:solidFill>
                  <a:schemeClr val="bg1"/>
                </a:solidFill>
              </a:rPr>
              <a:t>Im</a:t>
            </a:r>
            <a:r>
              <a:rPr lang="en-US" dirty="0"/>
              <a:t>migration Reform and Control </a:t>
            </a:r>
            <a:br>
              <a:rPr lang="en-US" dirty="0"/>
            </a:br>
            <a:r>
              <a:rPr lang="en-US" dirty="0"/>
              <a:t>Act of 1986</a:t>
            </a:r>
          </a:p>
        </p:txBody>
      </p:sp>
      <p:pic>
        <p:nvPicPr>
          <p:cNvPr id="6" name="Content Placeholder 5" descr="Graphical user interface, text&#10;&#10;Description automatically generated">
            <a:extLst>
              <a:ext uri="{FF2B5EF4-FFF2-40B4-BE49-F238E27FC236}">
                <a16:creationId xmlns:a16="http://schemas.microsoft.com/office/drawing/2014/main" id="{474947B2-8DD7-9247-9CCC-0D8A522F00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2334317"/>
            <a:ext cx="4038600" cy="3170575"/>
          </a:xfrm>
        </p:spPr>
      </p:pic>
      <p:sp>
        <p:nvSpPr>
          <p:cNvPr id="4" name="Slide Number Placeholder 3">
            <a:extLst>
              <a:ext uri="{FF2B5EF4-FFF2-40B4-BE49-F238E27FC236}">
                <a16:creationId xmlns:a16="http://schemas.microsoft.com/office/drawing/2014/main" id="{A4731DC8-732F-6B4B-8CD4-7A6CEE1BEC8B}"/>
              </a:ext>
            </a:extLst>
          </p:cNvPr>
          <p:cNvSpPr>
            <a:spLocks noGrp="1"/>
          </p:cNvSpPr>
          <p:nvPr>
            <p:ph type="sldNum" sz="quarter" idx="12"/>
          </p:nvPr>
        </p:nvSpPr>
        <p:spPr/>
        <p:txBody>
          <a:bodyPr/>
          <a:lstStyle/>
          <a:p>
            <a:fld id="{DE7950FE-12CD-4508-ACD8-B6DEBE1BB436}" type="slidenum">
              <a:rPr lang="en-US" smtClean="0"/>
              <a:t>21</a:t>
            </a:fld>
            <a:endParaRPr lang="en-US"/>
          </a:p>
        </p:txBody>
      </p:sp>
      <p:sp>
        <p:nvSpPr>
          <p:cNvPr id="7" name="TextBox 6">
            <a:extLst>
              <a:ext uri="{FF2B5EF4-FFF2-40B4-BE49-F238E27FC236}">
                <a16:creationId xmlns:a16="http://schemas.microsoft.com/office/drawing/2014/main" id="{56FD479D-19F5-F141-A91B-5F615C7C737D}"/>
              </a:ext>
            </a:extLst>
          </p:cNvPr>
          <p:cNvSpPr txBox="1"/>
          <p:nvPr/>
        </p:nvSpPr>
        <p:spPr>
          <a:xfrm>
            <a:off x="6096001" y="2133600"/>
            <a:ext cx="3657599" cy="3785652"/>
          </a:xfrm>
          <a:prstGeom prst="rect">
            <a:avLst/>
          </a:prstGeom>
          <a:noFill/>
        </p:spPr>
        <p:txBody>
          <a:bodyPr wrap="square" rtlCol="0">
            <a:spAutoFit/>
          </a:bodyPr>
          <a:lstStyle/>
          <a:p>
            <a:pPr marL="285750" indent="-285750">
              <a:buFont typeface="Arial" panose="020B0604020202020204" pitchFamily="34" charset="0"/>
              <a:buChar char="•"/>
            </a:pPr>
            <a:r>
              <a:rPr lang="en-US" sz="2000" dirty="0"/>
              <a:t>Grants amnesty to undocumented individuals in US since 1982</a:t>
            </a:r>
          </a:p>
          <a:p>
            <a:pPr marL="285750" indent="-285750">
              <a:buFont typeface="Arial" panose="020B0604020202020204" pitchFamily="34" charset="0"/>
              <a:buChar char="•"/>
            </a:pPr>
            <a:r>
              <a:rPr lang="en-US" sz="2000" dirty="0"/>
              <a:t>Must pay penalty and back taxes</a:t>
            </a:r>
          </a:p>
          <a:p>
            <a:pPr marL="285750" indent="-285750">
              <a:buFont typeface="Arial" panose="020B0604020202020204" pitchFamily="34" charset="0"/>
              <a:buChar char="•"/>
            </a:pPr>
            <a:r>
              <a:rPr lang="en-US" sz="2000" dirty="0"/>
              <a:t>Amnesty granted for being undocumented</a:t>
            </a:r>
          </a:p>
          <a:p>
            <a:pPr marL="285750" indent="-285750">
              <a:buFont typeface="Arial" panose="020B0604020202020204" pitchFamily="34" charset="0"/>
              <a:buChar char="•"/>
            </a:pPr>
            <a:r>
              <a:rPr lang="en-US" sz="2000" dirty="0"/>
              <a:t>Path to citizenship</a:t>
            </a:r>
          </a:p>
          <a:p>
            <a:pPr marL="285750" indent="-285750">
              <a:buFont typeface="Arial" panose="020B0604020202020204" pitchFamily="34" charset="0"/>
              <a:buChar char="•"/>
            </a:pPr>
            <a:r>
              <a:rPr lang="en-US" sz="2000" dirty="0"/>
              <a:t>Two million people took advantage, mostly Mexican</a:t>
            </a:r>
          </a:p>
          <a:p>
            <a:pPr marL="285750" indent="-285750">
              <a:buFont typeface="Arial" panose="020B0604020202020204" pitchFamily="34" charset="0"/>
              <a:buChar char="•"/>
            </a:pPr>
            <a:r>
              <a:rPr lang="en-US" sz="2000" dirty="0"/>
              <a:t>Illegal to knowingly hire undocumented workers</a:t>
            </a:r>
          </a:p>
        </p:txBody>
      </p:sp>
      <p:sp>
        <p:nvSpPr>
          <p:cNvPr id="8" name="TextBox 7">
            <a:extLst>
              <a:ext uri="{FF2B5EF4-FFF2-40B4-BE49-F238E27FC236}">
                <a16:creationId xmlns:a16="http://schemas.microsoft.com/office/drawing/2014/main" id="{01488E42-225E-7641-88A7-59AAD11EAF5D}"/>
              </a:ext>
            </a:extLst>
          </p:cNvPr>
          <p:cNvSpPr txBox="1"/>
          <p:nvPr/>
        </p:nvSpPr>
        <p:spPr>
          <a:xfrm>
            <a:off x="2590800" y="4512014"/>
            <a:ext cx="1616918" cy="461665"/>
          </a:xfrm>
          <a:prstGeom prst="rect">
            <a:avLst/>
          </a:prstGeom>
          <a:noFill/>
        </p:spPr>
        <p:txBody>
          <a:bodyPr wrap="none" rtlCol="0">
            <a:spAutoFit/>
          </a:bodyPr>
          <a:lstStyle/>
          <a:p>
            <a:r>
              <a:rPr lang="en-US" sz="2400" b="1" dirty="0">
                <a:solidFill>
                  <a:srgbClr val="00B050"/>
                </a:solidFill>
              </a:rPr>
              <a:t>Green Card</a:t>
            </a:r>
          </a:p>
        </p:txBody>
      </p:sp>
    </p:spTree>
    <p:extLst>
      <p:ext uri="{BB962C8B-B14F-4D97-AF65-F5344CB8AC3E}">
        <p14:creationId xmlns:p14="http://schemas.microsoft.com/office/powerpoint/2010/main" val="4034842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Im</a:t>
            </a:r>
            <a:r>
              <a:rPr lang="en-US" dirty="0"/>
              <a:t>migrant Share of US Workforce</a:t>
            </a:r>
          </a:p>
        </p:txBody>
      </p:sp>
      <p:sp>
        <p:nvSpPr>
          <p:cNvPr id="3" name="Content Placeholder 2"/>
          <p:cNvSpPr>
            <a:spLocks noGrp="1"/>
          </p:cNvSpPr>
          <p:nvPr>
            <p:ph idx="1"/>
          </p:nvPr>
        </p:nvSpPr>
        <p:spPr/>
        <p:txBody>
          <a:bodyPr/>
          <a:lstStyle/>
          <a:p>
            <a:endParaRPr lang="en-US"/>
          </a:p>
        </p:txBody>
      </p:sp>
      <p:pic>
        <p:nvPicPr>
          <p:cNvPr id="4" name="Content Placeholder 3" descr="Untitled 1.tiff"/>
          <p:cNvPicPr>
            <a:picLocks noChangeAspect="1"/>
          </p:cNvPicPr>
          <p:nvPr/>
        </p:nvPicPr>
        <p:blipFill>
          <a:blip r:embed="rId2">
            <a:extLst>
              <a:ext uri="{28A0092B-C50C-407E-A947-70E740481C1C}">
                <a14:useLocalDpi xmlns:a14="http://schemas.microsoft.com/office/drawing/2010/main" val="0"/>
              </a:ext>
            </a:extLst>
          </a:blip>
          <a:srcRect l="5668" r="5668"/>
          <a:stretch>
            <a:fillRect/>
          </a:stretch>
        </p:blipFill>
        <p:spPr>
          <a:xfrm>
            <a:off x="2133600" y="1752601"/>
            <a:ext cx="8229600" cy="4525963"/>
          </a:xfrm>
          <a:prstGeom prst="rect">
            <a:avLst/>
          </a:prstGeom>
        </p:spPr>
      </p:pic>
      <p:sp>
        <p:nvSpPr>
          <p:cNvPr id="5" name="Slide Number Placeholder 4"/>
          <p:cNvSpPr>
            <a:spLocks noGrp="1"/>
          </p:cNvSpPr>
          <p:nvPr>
            <p:ph type="sldNum" sz="quarter" idx="12"/>
          </p:nvPr>
        </p:nvSpPr>
        <p:spPr/>
        <p:txBody>
          <a:bodyPr/>
          <a:lstStyle/>
          <a:p>
            <a:fld id="{DE7950FE-12CD-4508-ACD8-B6DEBE1BB436}" type="slidenum">
              <a:rPr lang="en-US" smtClean="0"/>
              <a:t>22</a:t>
            </a:fld>
            <a:endParaRPr lang="en-US"/>
          </a:p>
        </p:txBody>
      </p:sp>
      <p:sp>
        <p:nvSpPr>
          <p:cNvPr id="6" name="TextBox 5">
            <a:extLst>
              <a:ext uri="{FF2B5EF4-FFF2-40B4-BE49-F238E27FC236}">
                <a16:creationId xmlns:a16="http://schemas.microsoft.com/office/drawing/2014/main" id="{58C1E235-E10A-BC48-82EB-B77EF2D50D4B}"/>
              </a:ext>
            </a:extLst>
          </p:cNvPr>
          <p:cNvSpPr txBox="1"/>
          <p:nvPr/>
        </p:nvSpPr>
        <p:spPr>
          <a:xfrm>
            <a:off x="7970134" y="1674814"/>
            <a:ext cx="2057400" cy="1200329"/>
          </a:xfrm>
          <a:prstGeom prst="rect">
            <a:avLst/>
          </a:prstGeom>
          <a:noFill/>
        </p:spPr>
        <p:txBody>
          <a:bodyPr wrap="square" rtlCol="0">
            <a:spAutoFit/>
          </a:bodyPr>
          <a:lstStyle/>
          <a:p>
            <a:pPr algn="ctr"/>
            <a:r>
              <a:rPr lang="en-US" sz="2400" b="1" dirty="0">
                <a:solidFill>
                  <a:srgbClr val="FF0000"/>
                </a:solidFill>
              </a:rPr>
              <a:t>2022 18.1 % immigrant share</a:t>
            </a:r>
          </a:p>
        </p:txBody>
      </p:sp>
    </p:spTree>
    <p:extLst>
      <p:ext uri="{BB962C8B-B14F-4D97-AF65-F5344CB8AC3E}">
        <p14:creationId xmlns:p14="http://schemas.microsoft.com/office/powerpoint/2010/main" val="2247131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8415" y="85725"/>
            <a:ext cx="8229600" cy="1143000"/>
          </a:xfrm>
        </p:spPr>
        <p:txBody>
          <a:bodyPr/>
          <a:lstStyle/>
          <a:p>
            <a:r>
              <a:rPr lang="en-US" dirty="0">
                <a:solidFill>
                  <a:schemeClr val="bg1"/>
                </a:solidFill>
              </a:rPr>
              <a:t>Or</a:t>
            </a:r>
            <a:r>
              <a:rPr lang="en-US" dirty="0"/>
              <a:t>igin of Immigrants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167158351"/>
              </p:ext>
            </p:extLst>
          </p:nvPr>
        </p:nvGraphicFramePr>
        <p:xfrm>
          <a:off x="2057401" y="1066800"/>
          <a:ext cx="8229601" cy="5297951"/>
        </p:xfrm>
        <a:graphic>
          <a:graphicData uri="http://schemas.openxmlformats.org/drawingml/2006/table">
            <a:tbl>
              <a:tblPr firstRow="1" bandRow="1">
                <a:tableStyleId>{5C22544A-7EE6-4342-B048-85BDC9FD1C3A}</a:tableStyleId>
              </a:tblPr>
              <a:tblGrid>
                <a:gridCol w="2226833">
                  <a:extLst>
                    <a:ext uri="{9D8B030D-6E8A-4147-A177-3AD203B41FA5}">
                      <a16:colId xmlns:a16="http://schemas.microsoft.com/office/drawing/2014/main" val="20000"/>
                    </a:ext>
                  </a:extLst>
                </a:gridCol>
                <a:gridCol w="3001384">
                  <a:extLst>
                    <a:ext uri="{9D8B030D-6E8A-4147-A177-3AD203B41FA5}">
                      <a16:colId xmlns:a16="http://schemas.microsoft.com/office/drawing/2014/main" val="20001"/>
                    </a:ext>
                  </a:extLst>
                </a:gridCol>
                <a:gridCol w="3001384">
                  <a:extLst>
                    <a:ext uri="{9D8B030D-6E8A-4147-A177-3AD203B41FA5}">
                      <a16:colId xmlns:a16="http://schemas.microsoft.com/office/drawing/2014/main" val="1996545015"/>
                    </a:ext>
                  </a:extLst>
                </a:gridCol>
              </a:tblGrid>
              <a:tr h="571924">
                <a:tc>
                  <a:txBody>
                    <a:bodyPr/>
                    <a:lstStyle/>
                    <a:p>
                      <a:pPr marL="0" marR="0" algn="ctr">
                        <a:lnSpc>
                          <a:spcPct val="115000"/>
                        </a:lnSpc>
                        <a:spcBef>
                          <a:spcPts val="0"/>
                        </a:spcBef>
                        <a:spcAft>
                          <a:spcPts val="0"/>
                        </a:spcAft>
                      </a:pPr>
                      <a:r>
                        <a:rPr lang="en-US" sz="3200" dirty="0">
                          <a:effectLst/>
                          <a:latin typeface="Times New Roman"/>
                          <a:ea typeface="Calibri"/>
                          <a:cs typeface="Times New Roman"/>
                        </a:rPr>
                        <a:t>Home</a:t>
                      </a:r>
                    </a:p>
                  </a:txBody>
                  <a:tcPr marL="68580" marR="68580" marT="0" marB="0"/>
                </a:tc>
                <a:tc>
                  <a:txBody>
                    <a:bodyPr/>
                    <a:lstStyle/>
                    <a:p>
                      <a:pPr marL="0" marR="0" algn="ctr">
                        <a:lnSpc>
                          <a:spcPct val="115000"/>
                        </a:lnSpc>
                        <a:spcBef>
                          <a:spcPts val="0"/>
                        </a:spcBef>
                        <a:spcAft>
                          <a:spcPts val="0"/>
                        </a:spcAft>
                      </a:pPr>
                      <a:r>
                        <a:rPr lang="en-US" sz="3200" dirty="0">
                          <a:effectLst/>
                          <a:latin typeface="Times New Roman"/>
                          <a:ea typeface="Calibri"/>
                          <a:cs typeface="Times New Roman"/>
                        </a:rPr>
                        <a:t>U.S.  Share</a:t>
                      </a:r>
                    </a:p>
                  </a:txBody>
                  <a:tcPr marL="68580" marR="68580" marT="0" marB="0"/>
                </a:tc>
                <a:tc>
                  <a:txBody>
                    <a:bodyPr/>
                    <a:lstStyle/>
                    <a:p>
                      <a:pPr marL="0" marR="0" algn="ctr">
                        <a:lnSpc>
                          <a:spcPct val="115000"/>
                        </a:lnSpc>
                        <a:spcBef>
                          <a:spcPts val="0"/>
                        </a:spcBef>
                        <a:spcAft>
                          <a:spcPts val="0"/>
                        </a:spcAft>
                      </a:pPr>
                      <a:r>
                        <a:rPr lang="en-US" sz="3200" dirty="0">
                          <a:effectLst/>
                          <a:latin typeface="Times New Roman"/>
                          <a:ea typeface="Calibri"/>
                          <a:cs typeface="Times New Roman"/>
                        </a:rPr>
                        <a:t>MN Share</a:t>
                      </a:r>
                    </a:p>
                  </a:txBody>
                  <a:tcPr marL="68580" marR="68580" marT="0" marB="0"/>
                </a:tc>
                <a:extLst>
                  <a:ext uri="{0D108BD9-81ED-4DB2-BD59-A6C34878D82A}">
                    <a16:rowId xmlns:a16="http://schemas.microsoft.com/office/drawing/2014/main" val="10000"/>
                  </a:ext>
                </a:extLst>
              </a:tr>
              <a:tr h="571924">
                <a:tc>
                  <a:txBody>
                    <a:bodyPr/>
                    <a:lstStyle/>
                    <a:p>
                      <a:pPr marL="0" marR="0">
                        <a:lnSpc>
                          <a:spcPct val="115000"/>
                        </a:lnSpc>
                        <a:spcBef>
                          <a:spcPts val="0"/>
                        </a:spcBef>
                        <a:spcAft>
                          <a:spcPts val="0"/>
                        </a:spcAft>
                      </a:pPr>
                      <a:r>
                        <a:rPr lang="en-US" sz="3200" dirty="0">
                          <a:effectLst/>
                          <a:latin typeface="Times New Roman"/>
                          <a:ea typeface="Calibri"/>
                          <a:cs typeface="Times New Roman"/>
                        </a:rPr>
                        <a:t>Europe</a:t>
                      </a:r>
                    </a:p>
                  </a:txBody>
                  <a:tcPr marL="68580" marR="68580" marT="0" marB="0"/>
                </a:tc>
                <a:tc>
                  <a:txBody>
                    <a:bodyPr/>
                    <a:lstStyle/>
                    <a:p>
                      <a:pPr marL="0" marR="0" algn="ctr">
                        <a:lnSpc>
                          <a:spcPct val="115000"/>
                        </a:lnSpc>
                        <a:spcBef>
                          <a:spcPts val="0"/>
                        </a:spcBef>
                        <a:spcAft>
                          <a:spcPts val="0"/>
                        </a:spcAft>
                      </a:pPr>
                      <a:r>
                        <a:rPr lang="en-US" sz="3200" b="1" dirty="0">
                          <a:solidFill>
                            <a:srgbClr val="FF0000"/>
                          </a:solidFill>
                          <a:effectLst/>
                          <a:latin typeface="Times New Roman"/>
                          <a:ea typeface="Calibri"/>
                          <a:cs typeface="Times New Roman"/>
                        </a:rPr>
                        <a:t>   9.1 %</a:t>
                      </a:r>
                    </a:p>
                  </a:txBody>
                  <a:tcPr marL="68580" marR="68580" marT="0" marB="0"/>
                </a:tc>
                <a:tc>
                  <a:txBody>
                    <a:bodyPr/>
                    <a:lstStyle/>
                    <a:p>
                      <a:pPr marL="0" marR="0" algn="ctr">
                        <a:lnSpc>
                          <a:spcPct val="115000"/>
                        </a:lnSpc>
                        <a:spcBef>
                          <a:spcPts val="0"/>
                        </a:spcBef>
                        <a:spcAft>
                          <a:spcPts val="0"/>
                        </a:spcAft>
                      </a:pPr>
                      <a:r>
                        <a:rPr lang="en-US" sz="3200" b="1" dirty="0">
                          <a:solidFill>
                            <a:srgbClr val="FF0000"/>
                          </a:solidFill>
                          <a:effectLst/>
                          <a:latin typeface="Times New Roman"/>
                          <a:ea typeface="Calibri"/>
                          <a:cs typeface="Times New Roman"/>
                        </a:rPr>
                        <a:t> 9.0 %</a:t>
                      </a:r>
                    </a:p>
                  </a:txBody>
                  <a:tcPr marL="68580" marR="68580" marT="0" marB="0"/>
                </a:tc>
                <a:extLst>
                  <a:ext uri="{0D108BD9-81ED-4DB2-BD59-A6C34878D82A}">
                    <a16:rowId xmlns:a16="http://schemas.microsoft.com/office/drawing/2014/main" val="10001"/>
                  </a:ext>
                </a:extLst>
              </a:tr>
              <a:tr h="571924">
                <a:tc>
                  <a:txBody>
                    <a:bodyPr/>
                    <a:lstStyle/>
                    <a:p>
                      <a:pPr marL="0" marR="0">
                        <a:lnSpc>
                          <a:spcPct val="115000"/>
                        </a:lnSpc>
                        <a:spcBef>
                          <a:spcPts val="0"/>
                        </a:spcBef>
                        <a:spcAft>
                          <a:spcPts val="0"/>
                        </a:spcAft>
                      </a:pPr>
                      <a:r>
                        <a:rPr lang="en-US" sz="3200" dirty="0">
                          <a:effectLst/>
                          <a:latin typeface="Times New Roman"/>
                          <a:ea typeface="Calibri"/>
                          <a:cs typeface="Times New Roman"/>
                        </a:rPr>
                        <a:t>Asia</a:t>
                      </a:r>
                    </a:p>
                  </a:txBody>
                  <a:tcPr marL="68580" marR="68580" marT="0" marB="0"/>
                </a:tc>
                <a:tc>
                  <a:txBody>
                    <a:bodyPr/>
                    <a:lstStyle/>
                    <a:p>
                      <a:pPr marL="0" marR="0" algn="ctr">
                        <a:lnSpc>
                          <a:spcPct val="115000"/>
                        </a:lnSpc>
                        <a:spcBef>
                          <a:spcPts val="0"/>
                        </a:spcBef>
                        <a:spcAft>
                          <a:spcPts val="0"/>
                        </a:spcAft>
                      </a:pPr>
                      <a:r>
                        <a:rPr lang="en-US" sz="3200" dirty="0">
                          <a:effectLst/>
                          <a:latin typeface="Times New Roman"/>
                          <a:ea typeface="Calibri"/>
                          <a:cs typeface="Times New Roman"/>
                        </a:rPr>
                        <a:t> 39.3 %</a:t>
                      </a:r>
                    </a:p>
                  </a:txBody>
                  <a:tcPr marL="68580" marR="68580" marT="0" marB="0"/>
                </a:tc>
                <a:tc>
                  <a:txBody>
                    <a:bodyPr/>
                    <a:lstStyle/>
                    <a:p>
                      <a:pPr marL="0" marR="0" algn="ctr">
                        <a:lnSpc>
                          <a:spcPct val="115000"/>
                        </a:lnSpc>
                        <a:spcBef>
                          <a:spcPts val="0"/>
                        </a:spcBef>
                        <a:spcAft>
                          <a:spcPts val="0"/>
                        </a:spcAft>
                      </a:pPr>
                      <a:r>
                        <a:rPr lang="en-US" sz="3200" dirty="0">
                          <a:effectLst/>
                          <a:latin typeface="Times New Roman"/>
                          <a:ea typeface="Calibri"/>
                          <a:cs typeface="Times New Roman"/>
                        </a:rPr>
                        <a:t>36.3 %</a:t>
                      </a:r>
                    </a:p>
                  </a:txBody>
                  <a:tcPr marL="68580" marR="68580" marT="0" marB="0"/>
                </a:tc>
                <a:extLst>
                  <a:ext uri="{0D108BD9-81ED-4DB2-BD59-A6C34878D82A}">
                    <a16:rowId xmlns:a16="http://schemas.microsoft.com/office/drawing/2014/main" val="10002"/>
                  </a:ext>
                </a:extLst>
              </a:tr>
              <a:tr h="571924">
                <a:tc>
                  <a:txBody>
                    <a:bodyPr/>
                    <a:lstStyle/>
                    <a:p>
                      <a:pPr marL="0" marR="0">
                        <a:lnSpc>
                          <a:spcPct val="115000"/>
                        </a:lnSpc>
                        <a:spcBef>
                          <a:spcPts val="0"/>
                        </a:spcBef>
                        <a:spcAft>
                          <a:spcPts val="0"/>
                        </a:spcAft>
                      </a:pPr>
                      <a:r>
                        <a:rPr lang="en-US" sz="3200" dirty="0">
                          <a:effectLst/>
                          <a:latin typeface="Times New Roman"/>
                          <a:ea typeface="Calibri"/>
                          <a:cs typeface="Times New Roman"/>
                        </a:rPr>
                        <a:t>Africa</a:t>
                      </a:r>
                    </a:p>
                  </a:txBody>
                  <a:tcPr marL="68580" marR="68580" marT="0" marB="0"/>
                </a:tc>
                <a:tc>
                  <a:txBody>
                    <a:bodyPr/>
                    <a:lstStyle/>
                    <a:p>
                      <a:pPr marL="0" marR="0" algn="ctr">
                        <a:lnSpc>
                          <a:spcPct val="115000"/>
                        </a:lnSpc>
                        <a:spcBef>
                          <a:spcPts val="0"/>
                        </a:spcBef>
                        <a:spcAft>
                          <a:spcPts val="0"/>
                        </a:spcAft>
                      </a:pPr>
                      <a:r>
                        <a:rPr lang="en-US" sz="3200" dirty="0">
                          <a:effectLst/>
                          <a:latin typeface="Times New Roman"/>
                          <a:ea typeface="Calibri"/>
                          <a:cs typeface="Times New Roman"/>
                        </a:rPr>
                        <a:t>   9.4 %</a:t>
                      </a:r>
                    </a:p>
                  </a:txBody>
                  <a:tcPr marL="68580" marR="68580" marT="0" marB="0"/>
                </a:tc>
                <a:tc>
                  <a:txBody>
                    <a:bodyPr/>
                    <a:lstStyle/>
                    <a:p>
                      <a:pPr marL="0" marR="0" algn="ctr">
                        <a:lnSpc>
                          <a:spcPct val="115000"/>
                        </a:lnSpc>
                        <a:spcBef>
                          <a:spcPts val="0"/>
                        </a:spcBef>
                        <a:spcAft>
                          <a:spcPts val="0"/>
                        </a:spcAft>
                      </a:pPr>
                      <a:r>
                        <a:rPr lang="en-US" sz="3600" b="1" dirty="0">
                          <a:solidFill>
                            <a:srgbClr val="FF0000"/>
                          </a:solidFill>
                          <a:effectLst/>
                          <a:latin typeface="Times New Roman"/>
                          <a:ea typeface="Calibri"/>
                          <a:cs typeface="Times New Roman"/>
                        </a:rPr>
                        <a:t> 29.4 %</a:t>
                      </a:r>
                    </a:p>
                  </a:txBody>
                  <a:tcPr marL="68580" marR="68580" marT="0" marB="0"/>
                </a:tc>
                <a:extLst>
                  <a:ext uri="{0D108BD9-81ED-4DB2-BD59-A6C34878D82A}">
                    <a16:rowId xmlns:a16="http://schemas.microsoft.com/office/drawing/2014/main" val="10003"/>
                  </a:ext>
                </a:extLst>
              </a:tr>
              <a:tr h="571924">
                <a:tc>
                  <a:txBody>
                    <a:bodyPr/>
                    <a:lstStyle/>
                    <a:p>
                      <a:pPr marL="0" marR="0">
                        <a:lnSpc>
                          <a:spcPct val="115000"/>
                        </a:lnSpc>
                        <a:spcBef>
                          <a:spcPts val="0"/>
                        </a:spcBef>
                        <a:spcAft>
                          <a:spcPts val="0"/>
                        </a:spcAft>
                      </a:pPr>
                      <a:r>
                        <a:rPr lang="en-US" sz="3200" dirty="0">
                          <a:effectLst/>
                          <a:latin typeface="Times New Roman"/>
                          <a:ea typeface="Calibri"/>
                          <a:cs typeface="Times New Roman"/>
                        </a:rPr>
                        <a:t>Oceana</a:t>
                      </a:r>
                    </a:p>
                  </a:txBody>
                  <a:tcPr marL="68580" marR="68580" marT="0" marB="0"/>
                </a:tc>
                <a:tc>
                  <a:txBody>
                    <a:bodyPr/>
                    <a:lstStyle/>
                    <a:p>
                      <a:pPr marL="0" marR="0" algn="ctr">
                        <a:lnSpc>
                          <a:spcPct val="115000"/>
                        </a:lnSpc>
                        <a:spcBef>
                          <a:spcPts val="0"/>
                        </a:spcBef>
                        <a:spcAft>
                          <a:spcPts val="0"/>
                        </a:spcAft>
                      </a:pPr>
                      <a:r>
                        <a:rPr lang="en-US" sz="3200" dirty="0">
                          <a:effectLst/>
                          <a:latin typeface="Times New Roman"/>
                          <a:ea typeface="Calibri"/>
                          <a:cs typeface="Times New Roman"/>
                        </a:rPr>
                        <a:t>   0.6 %</a:t>
                      </a:r>
                    </a:p>
                  </a:txBody>
                  <a:tcPr marL="68580" marR="68580" marT="0" marB="0"/>
                </a:tc>
                <a:tc>
                  <a:txBody>
                    <a:bodyPr/>
                    <a:lstStyle/>
                    <a:p>
                      <a:pPr marL="0" marR="0" algn="ctr">
                        <a:lnSpc>
                          <a:spcPct val="115000"/>
                        </a:lnSpc>
                        <a:spcBef>
                          <a:spcPts val="0"/>
                        </a:spcBef>
                        <a:spcAft>
                          <a:spcPts val="0"/>
                        </a:spcAft>
                      </a:pPr>
                      <a:r>
                        <a:rPr lang="en-US" sz="3200" dirty="0">
                          <a:effectLst/>
                          <a:latin typeface="Times New Roman"/>
                          <a:ea typeface="Calibri"/>
                          <a:cs typeface="Times New Roman"/>
                        </a:rPr>
                        <a:t>   0.6 %</a:t>
                      </a:r>
                    </a:p>
                  </a:txBody>
                  <a:tcPr marL="68580" marR="68580" marT="0" marB="0"/>
                </a:tc>
                <a:extLst>
                  <a:ext uri="{0D108BD9-81ED-4DB2-BD59-A6C34878D82A}">
                    <a16:rowId xmlns:a16="http://schemas.microsoft.com/office/drawing/2014/main" val="10004"/>
                  </a:ext>
                </a:extLst>
              </a:tr>
              <a:tr h="605674">
                <a:tc>
                  <a:txBody>
                    <a:bodyPr/>
                    <a:lstStyle/>
                    <a:p>
                      <a:pPr marL="0" marR="0">
                        <a:lnSpc>
                          <a:spcPct val="115000"/>
                        </a:lnSpc>
                        <a:spcBef>
                          <a:spcPts val="0"/>
                        </a:spcBef>
                        <a:spcAft>
                          <a:spcPts val="0"/>
                        </a:spcAft>
                      </a:pPr>
                      <a:r>
                        <a:rPr lang="en-US" sz="3200" dirty="0">
                          <a:effectLst/>
                          <a:latin typeface="Times New Roman"/>
                          <a:ea typeface="Calibri"/>
                          <a:cs typeface="Times New Roman"/>
                        </a:rPr>
                        <a:t>N. America</a:t>
                      </a:r>
                    </a:p>
                  </a:txBody>
                  <a:tcPr marL="68580" marR="68580" marT="0" marB="0"/>
                </a:tc>
                <a:tc>
                  <a:txBody>
                    <a:bodyPr/>
                    <a:lstStyle/>
                    <a:p>
                      <a:pPr marL="0" marR="0" algn="ctr">
                        <a:lnSpc>
                          <a:spcPct val="115000"/>
                        </a:lnSpc>
                        <a:spcBef>
                          <a:spcPts val="0"/>
                        </a:spcBef>
                        <a:spcAft>
                          <a:spcPts val="0"/>
                        </a:spcAft>
                      </a:pPr>
                      <a:r>
                        <a:rPr lang="en-US" sz="3200" b="1" dirty="0">
                          <a:solidFill>
                            <a:srgbClr val="FF0000"/>
                          </a:solidFill>
                          <a:effectLst/>
                          <a:latin typeface="Times New Roman"/>
                          <a:ea typeface="Calibri"/>
                          <a:cs typeface="Times New Roman"/>
                        </a:rPr>
                        <a:t> 32.7 %</a:t>
                      </a:r>
                    </a:p>
                  </a:txBody>
                  <a:tcPr marL="68580" marR="68580" marT="0" marB="0"/>
                </a:tc>
                <a:tc rowSpan="2">
                  <a:txBody>
                    <a:bodyPr/>
                    <a:lstStyle/>
                    <a:p>
                      <a:pPr marL="0" marR="0" algn="ctr">
                        <a:lnSpc>
                          <a:spcPct val="115000"/>
                        </a:lnSpc>
                        <a:spcBef>
                          <a:spcPts val="0"/>
                        </a:spcBef>
                        <a:spcAft>
                          <a:spcPts val="0"/>
                        </a:spcAft>
                      </a:pPr>
                      <a:r>
                        <a:rPr lang="en-US" sz="6600" b="1" dirty="0">
                          <a:solidFill>
                            <a:srgbClr val="FF0000"/>
                          </a:solidFill>
                          <a:effectLst/>
                          <a:latin typeface="Times New Roman"/>
                          <a:ea typeface="Calibri"/>
                          <a:cs typeface="Times New Roman"/>
                        </a:rPr>
                        <a:t>{</a:t>
                      </a:r>
                      <a:r>
                        <a:rPr lang="en-US" sz="3200" b="1" dirty="0">
                          <a:solidFill>
                            <a:srgbClr val="FF0000"/>
                          </a:solidFill>
                          <a:effectLst/>
                          <a:latin typeface="Times New Roman"/>
                          <a:ea typeface="Calibri"/>
                          <a:cs typeface="Times New Roman"/>
                        </a:rPr>
                        <a:t>24.8 %</a:t>
                      </a:r>
                    </a:p>
                  </a:txBody>
                  <a:tcPr marL="68580" marR="68580" marT="0" marB="0"/>
                </a:tc>
                <a:extLst>
                  <a:ext uri="{0D108BD9-81ED-4DB2-BD59-A6C34878D82A}">
                    <a16:rowId xmlns:a16="http://schemas.microsoft.com/office/drawing/2014/main" val="10005"/>
                  </a:ext>
                </a:extLst>
              </a:tr>
              <a:tr h="680406">
                <a:tc>
                  <a:txBody>
                    <a:bodyPr/>
                    <a:lstStyle/>
                    <a:p>
                      <a:pPr marL="0" marR="0">
                        <a:lnSpc>
                          <a:spcPct val="115000"/>
                        </a:lnSpc>
                        <a:spcBef>
                          <a:spcPts val="0"/>
                        </a:spcBef>
                        <a:spcAft>
                          <a:spcPts val="0"/>
                        </a:spcAft>
                      </a:pPr>
                      <a:r>
                        <a:rPr lang="en-US" sz="3200" dirty="0">
                          <a:effectLst/>
                          <a:latin typeface="Times New Roman"/>
                          <a:ea typeface="Calibri"/>
                          <a:cs typeface="Times New Roman"/>
                        </a:rPr>
                        <a:t>S. America</a:t>
                      </a:r>
                    </a:p>
                  </a:txBody>
                  <a:tcPr marL="68580" marR="68580" marT="0" marB="0"/>
                </a:tc>
                <a:tc>
                  <a:txBody>
                    <a:bodyPr/>
                    <a:lstStyle/>
                    <a:p>
                      <a:pPr marL="0" marR="0" algn="ctr">
                        <a:lnSpc>
                          <a:spcPct val="115000"/>
                        </a:lnSpc>
                        <a:spcBef>
                          <a:spcPts val="0"/>
                        </a:spcBef>
                        <a:spcAft>
                          <a:spcPts val="0"/>
                        </a:spcAft>
                      </a:pPr>
                      <a:r>
                        <a:rPr lang="en-US" sz="3200" b="1" dirty="0">
                          <a:solidFill>
                            <a:srgbClr val="FF0000"/>
                          </a:solidFill>
                          <a:effectLst/>
                          <a:latin typeface="Times New Roman"/>
                          <a:ea typeface="Calibri"/>
                          <a:cs typeface="Times New Roman"/>
                        </a:rPr>
                        <a:t>   8.2 %</a:t>
                      </a:r>
                    </a:p>
                  </a:txBody>
                  <a:tcPr marL="68580" marR="68580" marT="0" marB="0"/>
                </a:tc>
                <a:tc vMerge="1">
                  <a:txBody>
                    <a:bodyPr/>
                    <a:lstStyle/>
                    <a:p>
                      <a:pPr marL="0" marR="0" algn="ctr">
                        <a:lnSpc>
                          <a:spcPct val="115000"/>
                        </a:lnSpc>
                        <a:spcBef>
                          <a:spcPts val="0"/>
                        </a:spcBef>
                        <a:spcAft>
                          <a:spcPts val="0"/>
                        </a:spcAft>
                      </a:pPr>
                      <a:endParaRPr lang="en-US" sz="3200" b="1" dirty="0">
                        <a:solidFill>
                          <a:srgbClr val="FF0000"/>
                        </a:solidFill>
                        <a:effectLst/>
                        <a:latin typeface="Times New Roman"/>
                        <a:ea typeface="Calibri"/>
                        <a:cs typeface="Times New Roman"/>
                      </a:endParaRPr>
                    </a:p>
                  </a:txBody>
                  <a:tcPr marL="68580" marR="68580" marT="0" marB="0"/>
                </a:tc>
                <a:extLst>
                  <a:ext uri="{0D108BD9-81ED-4DB2-BD59-A6C34878D82A}">
                    <a16:rowId xmlns:a16="http://schemas.microsoft.com/office/drawing/2014/main" val="10006"/>
                  </a:ext>
                </a:extLst>
              </a:tr>
              <a:tr h="571924">
                <a:tc>
                  <a:txBody>
                    <a:bodyPr/>
                    <a:lstStyle/>
                    <a:p>
                      <a:pPr marL="0" marR="0">
                        <a:lnSpc>
                          <a:spcPct val="115000"/>
                        </a:lnSpc>
                        <a:spcBef>
                          <a:spcPts val="0"/>
                        </a:spcBef>
                        <a:spcAft>
                          <a:spcPts val="0"/>
                        </a:spcAft>
                      </a:pPr>
                      <a:r>
                        <a:rPr lang="en-US" sz="3200">
                          <a:effectLst/>
                          <a:latin typeface="Times New Roman"/>
                          <a:ea typeface="Calibri"/>
                          <a:cs typeface="Times New Roman"/>
                        </a:rPr>
                        <a:t>Unknown</a:t>
                      </a:r>
                    </a:p>
                  </a:txBody>
                  <a:tcPr marL="68580" marR="68580" marT="0" marB="0"/>
                </a:tc>
                <a:tc>
                  <a:txBody>
                    <a:bodyPr/>
                    <a:lstStyle/>
                    <a:p>
                      <a:pPr marL="0" marR="0" algn="ctr">
                        <a:lnSpc>
                          <a:spcPct val="115000"/>
                        </a:lnSpc>
                        <a:spcBef>
                          <a:spcPts val="0"/>
                        </a:spcBef>
                        <a:spcAft>
                          <a:spcPts val="0"/>
                        </a:spcAft>
                      </a:pPr>
                      <a:r>
                        <a:rPr lang="en-US" sz="3200" dirty="0">
                          <a:effectLst/>
                          <a:latin typeface="Times New Roman"/>
                          <a:ea typeface="Calibri"/>
                          <a:cs typeface="Times New Roman"/>
                        </a:rPr>
                        <a:t>   0.6 %</a:t>
                      </a:r>
                    </a:p>
                  </a:txBody>
                  <a:tcPr marL="68580" marR="68580" marT="0" marB="0"/>
                </a:tc>
                <a:tc>
                  <a:txBody>
                    <a:bodyPr/>
                    <a:lstStyle/>
                    <a:p>
                      <a:pPr marL="0" marR="0" algn="ctr">
                        <a:lnSpc>
                          <a:spcPct val="115000"/>
                        </a:lnSpc>
                        <a:spcBef>
                          <a:spcPts val="0"/>
                        </a:spcBef>
                        <a:spcAft>
                          <a:spcPts val="0"/>
                        </a:spcAft>
                      </a:pPr>
                      <a:r>
                        <a:rPr lang="en-US" sz="3200" dirty="0">
                          <a:effectLst/>
                          <a:latin typeface="Times New Roman"/>
                          <a:ea typeface="Calibri"/>
                          <a:cs typeface="Times New Roman"/>
                        </a:rPr>
                        <a:t>--</a:t>
                      </a:r>
                    </a:p>
                  </a:txBody>
                  <a:tcPr marL="68580" marR="68580" marT="0" marB="0"/>
                </a:tc>
                <a:extLst>
                  <a:ext uri="{0D108BD9-81ED-4DB2-BD59-A6C34878D82A}">
                    <a16:rowId xmlns:a16="http://schemas.microsoft.com/office/drawing/2014/main" val="10007"/>
                  </a:ext>
                </a:extLst>
              </a:tr>
              <a:tr h="571924">
                <a:tc>
                  <a:txBody>
                    <a:bodyPr/>
                    <a:lstStyle/>
                    <a:p>
                      <a:pPr marL="0" marR="0">
                        <a:lnSpc>
                          <a:spcPct val="115000"/>
                        </a:lnSpc>
                        <a:spcBef>
                          <a:spcPts val="0"/>
                        </a:spcBef>
                        <a:spcAft>
                          <a:spcPts val="0"/>
                        </a:spcAft>
                      </a:pPr>
                      <a:r>
                        <a:rPr lang="en-US" sz="3200">
                          <a:effectLst/>
                          <a:latin typeface="Times New Roman"/>
                          <a:ea typeface="Calibri"/>
                          <a:cs typeface="Times New Roman"/>
                        </a:rPr>
                        <a:t>Total</a:t>
                      </a:r>
                    </a:p>
                  </a:txBody>
                  <a:tcPr marL="68580" marR="68580" marT="0" marB="0"/>
                </a:tc>
                <a:tc>
                  <a:txBody>
                    <a:bodyPr/>
                    <a:lstStyle/>
                    <a:p>
                      <a:pPr marL="0" marR="0" algn="ctr">
                        <a:lnSpc>
                          <a:spcPct val="115000"/>
                        </a:lnSpc>
                        <a:spcBef>
                          <a:spcPts val="0"/>
                        </a:spcBef>
                        <a:spcAft>
                          <a:spcPts val="0"/>
                        </a:spcAft>
                      </a:pPr>
                      <a:r>
                        <a:rPr lang="en-US" sz="3200" dirty="0">
                          <a:effectLst/>
                          <a:latin typeface="Times New Roman"/>
                          <a:ea typeface="Calibri"/>
                          <a:cs typeface="Times New Roman"/>
                        </a:rPr>
                        <a:t>100.0 %</a:t>
                      </a:r>
                    </a:p>
                  </a:txBody>
                  <a:tcPr marL="68580" marR="68580" marT="0" marB="0"/>
                </a:tc>
                <a:tc>
                  <a:txBody>
                    <a:bodyPr/>
                    <a:lstStyle/>
                    <a:p>
                      <a:pPr marL="0" marR="0" algn="ctr">
                        <a:lnSpc>
                          <a:spcPct val="115000"/>
                        </a:lnSpc>
                        <a:spcBef>
                          <a:spcPts val="0"/>
                        </a:spcBef>
                        <a:spcAft>
                          <a:spcPts val="0"/>
                        </a:spcAft>
                      </a:pPr>
                      <a:r>
                        <a:rPr lang="en-US" sz="3200" dirty="0">
                          <a:effectLst/>
                          <a:latin typeface="Times New Roman"/>
                          <a:ea typeface="Calibri"/>
                          <a:cs typeface="Times New Roman"/>
                        </a:rPr>
                        <a:t>100.0 %</a:t>
                      </a:r>
                    </a:p>
                  </a:txBody>
                  <a:tcPr marL="68580" marR="68580" marT="0" marB="0"/>
                </a:tc>
                <a:extLst>
                  <a:ext uri="{0D108BD9-81ED-4DB2-BD59-A6C34878D82A}">
                    <a16:rowId xmlns:a16="http://schemas.microsoft.com/office/drawing/2014/main" val="10008"/>
                  </a:ext>
                </a:extLst>
              </a:tr>
            </a:tbl>
          </a:graphicData>
        </a:graphic>
      </p:graphicFrame>
      <p:sp>
        <p:nvSpPr>
          <p:cNvPr id="3" name="Slide Number Placeholder 2"/>
          <p:cNvSpPr>
            <a:spLocks noGrp="1"/>
          </p:cNvSpPr>
          <p:nvPr>
            <p:ph type="sldNum" sz="quarter" idx="12"/>
          </p:nvPr>
        </p:nvSpPr>
        <p:spPr/>
        <p:txBody>
          <a:bodyPr/>
          <a:lstStyle/>
          <a:p>
            <a:fld id="{DE7950FE-12CD-4508-ACD8-B6DEBE1BB436}" type="slidenum">
              <a:rPr lang="en-US" smtClean="0"/>
              <a:t>23</a:t>
            </a:fld>
            <a:endParaRPr lang="en-US"/>
          </a:p>
        </p:txBody>
      </p:sp>
    </p:spTree>
    <p:extLst>
      <p:ext uri="{BB962C8B-B14F-4D97-AF65-F5344CB8AC3E}">
        <p14:creationId xmlns:p14="http://schemas.microsoft.com/office/powerpoint/2010/main" val="2829476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3380-5C17-D620-ABCE-51796EE8A9BC}"/>
              </a:ext>
            </a:extLst>
          </p:cNvPr>
          <p:cNvSpPr>
            <a:spLocks noGrp="1"/>
          </p:cNvSpPr>
          <p:nvPr>
            <p:ph type="title"/>
          </p:nvPr>
        </p:nvSpPr>
        <p:spPr/>
        <p:txBody>
          <a:bodyPr/>
          <a:lstStyle/>
          <a:p>
            <a:r>
              <a:rPr lang="en-US" dirty="0">
                <a:solidFill>
                  <a:schemeClr val="bg1"/>
                </a:solidFill>
              </a:rPr>
              <a:t>Th</a:t>
            </a:r>
            <a:r>
              <a:rPr lang="en-US" dirty="0"/>
              <a:t>e Migration Decision</a:t>
            </a:r>
          </a:p>
        </p:txBody>
      </p:sp>
      <p:sp>
        <p:nvSpPr>
          <p:cNvPr id="3" name="Content Placeholder 2">
            <a:extLst>
              <a:ext uri="{FF2B5EF4-FFF2-40B4-BE49-F238E27FC236}">
                <a16:creationId xmlns:a16="http://schemas.microsoft.com/office/drawing/2014/main" id="{FDE498CE-CF3F-2E52-8484-3353D9B3F795}"/>
              </a:ext>
            </a:extLst>
          </p:cNvPr>
          <p:cNvSpPr>
            <a:spLocks noGrp="1"/>
          </p:cNvSpPr>
          <p:nvPr>
            <p:ph idx="1"/>
          </p:nvPr>
        </p:nvSpPr>
        <p:spPr/>
        <p:txBody>
          <a:bodyPr>
            <a:normAutofit/>
          </a:bodyPr>
          <a:lstStyle/>
          <a:p>
            <a:pPr marL="685800" indent="-685800" algn="l">
              <a:buFont typeface="Arial"/>
              <a:buChar char="•"/>
            </a:pPr>
            <a:r>
              <a:rPr lang="en-US" sz="3600" dirty="0">
                <a:solidFill>
                  <a:schemeClr val="tx1"/>
                </a:solidFill>
              </a:rPr>
              <a:t> Benefit of Migrating</a:t>
            </a:r>
          </a:p>
          <a:p>
            <a:pPr marL="685800" indent="-685800" algn="l">
              <a:buFont typeface="Arial"/>
              <a:buChar char="•"/>
            </a:pPr>
            <a:r>
              <a:rPr lang="en-US" sz="3600" dirty="0">
                <a:solidFill>
                  <a:schemeClr val="tx1"/>
                </a:solidFill>
              </a:rPr>
              <a:t> Benefit of Staying</a:t>
            </a:r>
          </a:p>
          <a:p>
            <a:pPr marL="685800" indent="-685800" algn="l">
              <a:buFont typeface="Arial"/>
              <a:buChar char="•"/>
            </a:pPr>
            <a:r>
              <a:rPr lang="en-US" sz="3600" dirty="0">
                <a:solidFill>
                  <a:schemeClr val="tx1"/>
                </a:solidFill>
              </a:rPr>
              <a:t> Cost of Migrating</a:t>
            </a:r>
            <a:endParaRPr lang="en-US" sz="3600" dirty="0"/>
          </a:p>
        </p:txBody>
      </p:sp>
      <p:sp>
        <p:nvSpPr>
          <p:cNvPr id="4" name="Slide Number Placeholder 3">
            <a:extLst>
              <a:ext uri="{FF2B5EF4-FFF2-40B4-BE49-F238E27FC236}">
                <a16:creationId xmlns:a16="http://schemas.microsoft.com/office/drawing/2014/main" id="{FC89513F-1A44-23A0-D199-96DAAE77A5EF}"/>
              </a:ext>
            </a:extLst>
          </p:cNvPr>
          <p:cNvSpPr>
            <a:spLocks noGrp="1"/>
          </p:cNvSpPr>
          <p:nvPr>
            <p:ph type="sldNum" sz="quarter" idx="12"/>
          </p:nvPr>
        </p:nvSpPr>
        <p:spPr/>
        <p:txBody>
          <a:bodyPr/>
          <a:lstStyle/>
          <a:p>
            <a:fld id="{D9F085D5-EC86-4F6A-B501-C1359CB39116}" type="slidenum">
              <a:rPr lang="en-GB" smtClean="0"/>
              <a:t>24</a:t>
            </a:fld>
            <a:endParaRPr lang="en-GB"/>
          </a:p>
        </p:txBody>
      </p:sp>
    </p:spTree>
    <p:extLst>
      <p:ext uri="{BB962C8B-B14F-4D97-AF65-F5344CB8AC3E}">
        <p14:creationId xmlns:p14="http://schemas.microsoft.com/office/powerpoint/2010/main" val="2834607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DEFE6-B98C-CB7C-2311-71A3EDCAB46F}"/>
              </a:ext>
            </a:extLst>
          </p:cNvPr>
          <p:cNvSpPr>
            <a:spLocks noGrp="1"/>
          </p:cNvSpPr>
          <p:nvPr>
            <p:ph type="title"/>
          </p:nvPr>
        </p:nvSpPr>
        <p:spPr>
          <a:xfrm>
            <a:off x="7211992" y="1775619"/>
            <a:ext cx="2971800" cy="3306762"/>
          </a:xfrm>
        </p:spPr>
        <p:txBody>
          <a:bodyPr>
            <a:normAutofit/>
          </a:bodyPr>
          <a:lstStyle/>
          <a:p>
            <a:r>
              <a:rPr lang="en-US" dirty="0"/>
              <a:t>Share of Population Born in Latin America &amp; Caribbean</a:t>
            </a:r>
          </a:p>
        </p:txBody>
      </p:sp>
      <p:sp>
        <p:nvSpPr>
          <p:cNvPr id="3" name="Slide Number Placeholder 2">
            <a:extLst>
              <a:ext uri="{FF2B5EF4-FFF2-40B4-BE49-F238E27FC236}">
                <a16:creationId xmlns:a16="http://schemas.microsoft.com/office/drawing/2014/main" id="{A25C39F9-5EC2-3AB4-EAC0-8F4F6CD39E3C}"/>
              </a:ext>
            </a:extLst>
          </p:cNvPr>
          <p:cNvSpPr>
            <a:spLocks noGrp="1"/>
          </p:cNvSpPr>
          <p:nvPr>
            <p:ph type="sldNum" sz="quarter" idx="12"/>
          </p:nvPr>
        </p:nvSpPr>
        <p:spPr/>
        <p:txBody>
          <a:bodyPr/>
          <a:lstStyle/>
          <a:p>
            <a:fld id="{DE7950FE-12CD-4508-ACD8-B6DEBE1BB436}" type="slidenum">
              <a:rPr lang="en-US" smtClean="0"/>
              <a:t>25</a:t>
            </a:fld>
            <a:endParaRPr lang="en-US"/>
          </a:p>
        </p:txBody>
      </p:sp>
      <p:pic>
        <p:nvPicPr>
          <p:cNvPr id="6" name="Picture 5">
            <a:extLst>
              <a:ext uri="{FF2B5EF4-FFF2-40B4-BE49-F238E27FC236}">
                <a16:creationId xmlns:a16="http://schemas.microsoft.com/office/drawing/2014/main" id="{142A1DD9-50A2-AB37-7862-A7EF981652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2759" y="209550"/>
            <a:ext cx="4254500" cy="6438900"/>
          </a:xfrm>
          <a:prstGeom prst="rect">
            <a:avLst/>
          </a:prstGeom>
        </p:spPr>
      </p:pic>
      <p:sp>
        <p:nvSpPr>
          <p:cNvPr id="7" name="TextBox 6">
            <a:extLst>
              <a:ext uri="{FF2B5EF4-FFF2-40B4-BE49-F238E27FC236}">
                <a16:creationId xmlns:a16="http://schemas.microsoft.com/office/drawing/2014/main" id="{4653A537-466C-544C-3B21-FB2636BAF62F}"/>
              </a:ext>
            </a:extLst>
          </p:cNvPr>
          <p:cNvSpPr txBox="1"/>
          <p:nvPr/>
        </p:nvSpPr>
        <p:spPr>
          <a:xfrm>
            <a:off x="2091160" y="1597307"/>
            <a:ext cx="806631" cy="461665"/>
          </a:xfrm>
          <a:prstGeom prst="rect">
            <a:avLst/>
          </a:prstGeom>
          <a:noFill/>
        </p:spPr>
        <p:txBody>
          <a:bodyPr wrap="none" rtlCol="0">
            <a:spAutoFit/>
          </a:bodyPr>
          <a:lstStyle/>
          <a:p>
            <a:r>
              <a:rPr lang="en-US" sz="2400" b="1" dirty="0"/>
              <a:t>1980</a:t>
            </a:r>
          </a:p>
        </p:txBody>
      </p:sp>
      <p:sp>
        <p:nvSpPr>
          <p:cNvPr id="8" name="TextBox 7">
            <a:extLst>
              <a:ext uri="{FF2B5EF4-FFF2-40B4-BE49-F238E27FC236}">
                <a16:creationId xmlns:a16="http://schemas.microsoft.com/office/drawing/2014/main" id="{E0C2A5D8-1547-5EFB-EF45-4A658DB719AE}"/>
              </a:ext>
            </a:extLst>
          </p:cNvPr>
          <p:cNvSpPr txBox="1"/>
          <p:nvPr/>
        </p:nvSpPr>
        <p:spPr>
          <a:xfrm>
            <a:off x="2008209" y="4977115"/>
            <a:ext cx="1005329" cy="461665"/>
          </a:xfrm>
          <a:prstGeom prst="rect">
            <a:avLst/>
          </a:prstGeom>
          <a:noFill/>
        </p:spPr>
        <p:txBody>
          <a:bodyPr wrap="square" rtlCol="0">
            <a:spAutoFit/>
          </a:bodyPr>
          <a:lstStyle/>
          <a:p>
            <a:r>
              <a:rPr lang="en-US" sz="2400" b="1" dirty="0"/>
              <a:t>2019</a:t>
            </a:r>
          </a:p>
        </p:txBody>
      </p:sp>
    </p:spTree>
    <p:extLst>
      <p:ext uri="{BB962C8B-B14F-4D97-AF65-F5344CB8AC3E}">
        <p14:creationId xmlns:p14="http://schemas.microsoft.com/office/powerpoint/2010/main" val="4260902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Im</a:t>
            </a:r>
            <a:r>
              <a:rPr lang="en-US" dirty="0">
                <a:solidFill>
                  <a:schemeClr val="tx1"/>
                </a:solidFill>
              </a:rPr>
              <a:t>migration to Minnesota</a:t>
            </a:r>
            <a:endParaRPr lang="en-US" dirty="0"/>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26</a:t>
            </a:fld>
            <a:endParaRPr lang="en-GB"/>
          </a:p>
        </p:txBody>
      </p:sp>
      <p:sp>
        <p:nvSpPr>
          <p:cNvPr id="3" name="Content Placeholder 2">
            <a:extLst>
              <a:ext uri="{FF2B5EF4-FFF2-40B4-BE49-F238E27FC236}">
                <a16:creationId xmlns:a16="http://schemas.microsoft.com/office/drawing/2014/main" id="{1F5D0D78-0EA5-AEB6-1AF8-056CC811C925}"/>
              </a:ext>
            </a:extLst>
          </p:cNvPr>
          <p:cNvSpPr txBox="1">
            <a:spLocks noGrp="1"/>
          </p:cNvSpPr>
          <p:nvPr>
            <p:ph sz="half" idx="1"/>
          </p:nvPr>
        </p:nvSpPr>
        <p:spPr>
          <a:xfrm>
            <a:off x="1039074" y="1318636"/>
            <a:ext cx="9402189" cy="480131"/>
          </a:xfrm>
          <a:prstGeom prst="rect">
            <a:avLst/>
          </a:prstGeom>
          <a:noFill/>
        </p:spPr>
        <p:txBody>
          <a:bodyPr wrap="none" rtlCol="0">
            <a:spAutoFit/>
          </a:bodyPr>
          <a:lstStyle/>
          <a:p>
            <a:pPr marL="0" indent="0">
              <a:buNone/>
            </a:pPr>
            <a:r>
              <a:rPr lang="en-US" sz="2800" dirty="0">
                <a:solidFill>
                  <a:srgbClr val="FF0000"/>
                </a:solidFill>
              </a:rPr>
              <a:t>Immigrants tent to be of working age.  More so that US Born.</a:t>
            </a:r>
          </a:p>
        </p:txBody>
      </p:sp>
      <p:graphicFrame>
        <p:nvGraphicFramePr>
          <p:cNvPr id="4" name="Table 3">
            <a:extLst>
              <a:ext uri="{FF2B5EF4-FFF2-40B4-BE49-F238E27FC236}">
                <a16:creationId xmlns:a16="http://schemas.microsoft.com/office/drawing/2014/main" id="{33FC5E13-4124-C7B3-C67D-3ACAB3C994E6}"/>
              </a:ext>
            </a:extLst>
          </p:cNvPr>
          <p:cNvGraphicFramePr>
            <a:graphicFrameLocks noGrp="1"/>
          </p:cNvGraphicFramePr>
          <p:nvPr>
            <p:extLst>
              <p:ext uri="{D42A27DB-BD31-4B8C-83A1-F6EECF244321}">
                <p14:modId xmlns:p14="http://schemas.microsoft.com/office/powerpoint/2010/main" val="1622835252"/>
              </p:ext>
            </p:extLst>
          </p:nvPr>
        </p:nvGraphicFramePr>
        <p:xfrm>
          <a:off x="1270000" y="2651126"/>
          <a:ext cx="8127999" cy="207264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2531709126"/>
                    </a:ext>
                  </a:extLst>
                </a:gridCol>
                <a:gridCol w="2709333">
                  <a:extLst>
                    <a:ext uri="{9D8B030D-6E8A-4147-A177-3AD203B41FA5}">
                      <a16:colId xmlns:a16="http://schemas.microsoft.com/office/drawing/2014/main" val="184254580"/>
                    </a:ext>
                  </a:extLst>
                </a:gridCol>
                <a:gridCol w="2709333">
                  <a:extLst>
                    <a:ext uri="{9D8B030D-6E8A-4147-A177-3AD203B41FA5}">
                      <a16:colId xmlns:a16="http://schemas.microsoft.com/office/drawing/2014/main" val="3433187798"/>
                    </a:ext>
                  </a:extLst>
                </a:gridCol>
              </a:tblGrid>
              <a:tr h="370840">
                <a:tc>
                  <a:txBody>
                    <a:bodyPr/>
                    <a:lstStyle/>
                    <a:p>
                      <a:r>
                        <a:rPr lang="en-US" sz="2800" dirty="0"/>
                        <a:t>Age</a:t>
                      </a:r>
                    </a:p>
                  </a:txBody>
                  <a:tcPr/>
                </a:tc>
                <a:tc>
                  <a:txBody>
                    <a:bodyPr/>
                    <a:lstStyle/>
                    <a:p>
                      <a:r>
                        <a:rPr lang="en-US" sz="2800" dirty="0"/>
                        <a:t>Foreign Born</a:t>
                      </a:r>
                    </a:p>
                  </a:txBody>
                  <a:tcPr/>
                </a:tc>
                <a:tc>
                  <a:txBody>
                    <a:bodyPr/>
                    <a:lstStyle/>
                    <a:p>
                      <a:r>
                        <a:rPr lang="en-US" sz="2800" dirty="0"/>
                        <a:t>U.S. Born</a:t>
                      </a:r>
                    </a:p>
                  </a:txBody>
                  <a:tcPr/>
                </a:tc>
                <a:extLst>
                  <a:ext uri="{0D108BD9-81ED-4DB2-BD59-A6C34878D82A}">
                    <a16:rowId xmlns:a16="http://schemas.microsoft.com/office/drawing/2014/main" val="998312917"/>
                  </a:ext>
                </a:extLst>
              </a:tr>
              <a:tr h="370840">
                <a:tc>
                  <a:txBody>
                    <a:bodyPr/>
                    <a:lstStyle/>
                    <a:p>
                      <a:r>
                        <a:rPr lang="en-US" sz="2800" dirty="0"/>
                        <a:t>0-17</a:t>
                      </a:r>
                    </a:p>
                  </a:txBody>
                  <a:tcPr/>
                </a:tc>
                <a:tc>
                  <a:txBody>
                    <a:bodyPr/>
                    <a:lstStyle/>
                    <a:p>
                      <a:r>
                        <a:rPr lang="en-US" sz="2800" dirty="0"/>
                        <a:t>  9.8 %</a:t>
                      </a:r>
                    </a:p>
                  </a:txBody>
                  <a:tcPr/>
                </a:tc>
                <a:tc>
                  <a:txBody>
                    <a:bodyPr/>
                    <a:lstStyle/>
                    <a:p>
                      <a:r>
                        <a:rPr lang="en-US" sz="2800" dirty="0"/>
                        <a:t>21.7 %</a:t>
                      </a:r>
                    </a:p>
                  </a:txBody>
                  <a:tcPr/>
                </a:tc>
                <a:extLst>
                  <a:ext uri="{0D108BD9-81ED-4DB2-BD59-A6C34878D82A}">
                    <a16:rowId xmlns:a16="http://schemas.microsoft.com/office/drawing/2014/main" val="2282277478"/>
                  </a:ext>
                </a:extLst>
              </a:tr>
              <a:tr h="0">
                <a:tc>
                  <a:txBody>
                    <a:bodyPr/>
                    <a:lstStyle/>
                    <a:p>
                      <a:r>
                        <a:rPr lang="en-US" sz="2800" dirty="0"/>
                        <a:t>16-64</a:t>
                      </a:r>
                    </a:p>
                  </a:txBody>
                  <a:tcPr/>
                </a:tc>
                <a:tc>
                  <a:txBody>
                    <a:bodyPr/>
                    <a:lstStyle/>
                    <a:p>
                      <a:r>
                        <a:rPr lang="en-US" sz="2800" dirty="0"/>
                        <a:t>80.5 %</a:t>
                      </a:r>
                    </a:p>
                  </a:txBody>
                  <a:tcPr/>
                </a:tc>
                <a:tc>
                  <a:txBody>
                    <a:bodyPr/>
                    <a:lstStyle/>
                    <a:p>
                      <a:r>
                        <a:rPr lang="en-US" sz="2800" dirty="0"/>
                        <a:t>60.9 %</a:t>
                      </a:r>
                    </a:p>
                  </a:txBody>
                  <a:tcPr/>
                </a:tc>
                <a:extLst>
                  <a:ext uri="{0D108BD9-81ED-4DB2-BD59-A6C34878D82A}">
                    <a16:rowId xmlns:a16="http://schemas.microsoft.com/office/drawing/2014/main" val="3533703978"/>
                  </a:ext>
                </a:extLst>
              </a:tr>
              <a:tr h="370840">
                <a:tc>
                  <a:txBody>
                    <a:bodyPr/>
                    <a:lstStyle/>
                    <a:p>
                      <a:r>
                        <a:rPr lang="en-US" sz="2800" dirty="0"/>
                        <a:t>65 +</a:t>
                      </a:r>
                    </a:p>
                  </a:txBody>
                  <a:tcPr/>
                </a:tc>
                <a:tc>
                  <a:txBody>
                    <a:bodyPr/>
                    <a:lstStyle/>
                    <a:p>
                      <a:r>
                        <a:rPr lang="en-US" sz="2800" dirty="0"/>
                        <a:t>  9.7 %</a:t>
                      </a:r>
                    </a:p>
                  </a:txBody>
                  <a:tcPr/>
                </a:tc>
                <a:tc>
                  <a:txBody>
                    <a:bodyPr/>
                    <a:lstStyle/>
                    <a:p>
                      <a:r>
                        <a:rPr lang="en-US" sz="2800" dirty="0"/>
                        <a:t>17.3 %</a:t>
                      </a:r>
                    </a:p>
                  </a:txBody>
                  <a:tcPr/>
                </a:tc>
                <a:extLst>
                  <a:ext uri="{0D108BD9-81ED-4DB2-BD59-A6C34878D82A}">
                    <a16:rowId xmlns:a16="http://schemas.microsoft.com/office/drawing/2014/main" val="163633638"/>
                  </a:ext>
                </a:extLst>
              </a:tr>
            </a:tbl>
          </a:graphicData>
        </a:graphic>
      </p:graphicFrame>
    </p:spTree>
    <p:extLst>
      <p:ext uri="{BB962C8B-B14F-4D97-AF65-F5344CB8AC3E}">
        <p14:creationId xmlns:p14="http://schemas.microsoft.com/office/powerpoint/2010/main" val="252797390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Im</a:t>
            </a:r>
            <a:r>
              <a:rPr lang="en-US" dirty="0">
                <a:solidFill>
                  <a:schemeClr val="tx1"/>
                </a:solidFill>
              </a:rPr>
              <a:t>migration to Minnesota</a:t>
            </a:r>
            <a:endParaRPr lang="en-US" dirty="0"/>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27</a:t>
            </a:fld>
            <a:endParaRPr lang="en-GB"/>
          </a:p>
        </p:txBody>
      </p:sp>
      <p:graphicFrame>
        <p:nvGraphicFramePr>
          <p:cNvPr id="4" name="Content Placeholder 3">
            <a:extLst>
              <a:ext uri="{FF2B5EF4-FFF2-40B4-BE49-F238E27FC236}">
                <a16:creationId xmlns:a16="http://schemas.microsoft.com/office/drawing/2014/main" id="{8975207C-A7AB-381C-BC77-07C47A70D7C2}"/>
              </a:ext>
            </a:extLst>
          </p:cNvPr>
          <p:cNvGraphicFramePr>
            <a:graphicFrameLocks noGrp="1"/>
          </p:cNvGraphicFramePr>
          <p:nvPr>
            <p:ph sz="half" idx="1"/>
            <p:extLst>
              <p:ext uri="{D42A27DB-BD31-4B8C-83A1-F6EECF244321}">
                <p14:modId xmlns:p14="http://schemas.microsoft.com/office/powerpoint/2010/main" val="3621601888"/>
              </p:ext>
            </p:extLst>
          </p:nvPr>
        </p:nvGraphicFramePr>
        <p:xfrm>
          <a:off x="838199" y="1665287"/>
          <a:ext cx="9899074" cy="4042788"/>
        </p:xfrm>
        <a:graphic>
          <a:graphicData uri="http://schemas.openxmlformats.org/drawingml/2006/table">
            <a:tbl>
              <a:tblPr firstRow="1" bandRow="1">
                <a:tableStyleId>{5C22544A-7EE6-4342-B048-85BDC9FD1C3A}</a:tableStyleId>
              </a:tblPr>
              <a:tblGrid>
                <a:gridCol w="4949537">
                  <a:extLst>
                    <a:ext uri="{9D8B030D-6E8A-4147-A177-3AD203B41FA5}">
                      <a16:colId xmlns:a16="http://schemas.microsoft.com/office/drawing/2014/main" val="3510871507"/>
                    </a:ext>
                  </a:extLst>
                </a:gridCol>
                <a:gridCol w="4949537">
                  <a:extLst>
                    <a:ext uri="{9D8B030D-6E8A-4147-A177-3AD203B41FA5}">
                      <a16:colId xmlns:a16="http://schemas.microsoft.com/office/drawing/2014/main" val="497777476"/>
                    </a:ext>
                  </a:extLst>
                </a:gridCol>
              </a:tblGrid>
              <a:tr h="673798">
                <a:tc>
                  <a:txBody>
                    <a:bodyPr/>
                    <a:lstStyle/>
                    <a:p>
                      <a:r>
                        <a:rPr lang="en-US" sz="2800" dirty="0"/>
                        <a:t>County of Origin</a:t>
                      </a:r>
                    </a:p>
                  </a:txBody>
                  <a:tcPr/>
                </a:tc>
                <a:tc>
                  <a:txBody>
                    <a:bodyPr/>
                    <a:lstStyle/>
                    <a:p>
                      <a:r>
                        <a:rPr lang="en-US" sz="2800" dirty="0"/>
                        <a:t>Percent of Immigrants</a:t>
                      </a:r>
                    </a:p>
                  </a:txBody>
                  <a:tcPr/>
                </a:tc>
                <a:extLst>
                  <a:ext uri="{0D108BD9-81ED-4DB2-BD59-A6C34878D82A}">
                    <a16:rowId xmlns:a16="http://schemas.microsoft.com/office/drawing/2014/main" val="602636077"/>
                  </a:ext>
                </a:extLst>
              </a:tr>
              <a:tr h="673798">
                <a:tc>
                  <a:txBody>
                    <a:bodyPr/>
                    <a:lstStyle/>
                    <a:p>
                      <a:r>
                        <a:rPr lang="en-US" sz="2800" dirty="0"/>
                        <a:t>Mexico</a:t>
                      </a:r>
                    </a:p>
                  </a:txBody>
                  <a:tcPr/>
                </a:tc>
                <a:tc>
                  <a:txBody>
                    <a:bodyPr/>
                    <a:lstStyle/>
                    <a:p>
                      <a:r>
                        <a:rPr lang="en-US" sz="2800" dirty="0"/>
                        <a:t>12.0 %</a:t>
                      </a:r>
                    </a:p>
                  </a:txBody>
                  <a:tcPr/>
                </a:tc>
                <a:extLst>
                  <a:ext uri="{0D108BD9-81ED-4DB2-BD59-A6C34878D82A}">
                    <a16:rowId xmlns:a16="http://schemas.microsoft.com/office/drawing/2014/main" val="1828891173"/>
                  </a:ext>
                </a:extLst>
              </a:tr>
              <a:tr h="673798">
                <a:tc>
                  <a:txBody>
                    <a:bodyPr/>
                    <a:lstStyle/>
                    <a:p>
                      <a:r>
                        <a:rPr lang="en-US" sz="2800" dirty="0"/>
                        <a:t>Somalia</a:t>
                      </a:r>
                    </a:p>
                  </a:txBody>
                  <a:tcPr/>
                </a:tc>
                <a:tc>
                  <a:txBody>
                    <a:bodyPr/>
                    <a:lstStyle/>
                    <a:p>
                      <a:r>
                        <a:rPr lang="en-US" sz="2800" dirty="0"/>
                        <a:t>  7.3 %</a:t>
                      </a:r>
                    </a:p>
                  </a:txBody>
                  <a:tcPr/>
                </a:tc>
                <a:extLst>
                  <a:ext uri="{0D108BD9-81ED-4DB2-BD59-A6C34878D82A}">
                    <a16:rowId xmlns:a16="http://schemas.microsoft.com/office/drawing/2014/main" val="992043377"/>
                  </a:ext>
                </a:extLst>
              </a:tr>
              <a:tr h="673798">
                <a:tc>
                  <a:txBody>
                    <a:bodyPr/>
                    <a:lstStyle/>
                    <a:p>
                      <a:r>
                        <a:rPr lang="en-US" sz="2800" dirty="0"/>
                        <a:t>India</a:t>
                      </a:r>
                    </a:p>
                  </a:txBody>
                  <a:tcPr/>
                </a:tc>
                <a:tc>
                  <a:txBody>
                    <a:bodyPr/>
                    <a:lstStyle/>
                    <a:p>
                      <a:r>
                        <a:rPr lang="en-US" sz="2800" dirty="0"/>
                        <a:t>  6.0 %</a:t>
                      </a:r>
                    </a:p>
                  </a:txBody>
                  <a:tcPr/>
                </a:tc>
                <a:extLst>
                  <a:ext uri="{0D108BD9-81ED-4DB2-BD59-A6C34878D82A}">
                    <a16:rowId xmlns:a16="http://schemas.microsoft.com/office/drawing/2014/main" val="2748618700"/>
                  </a:ext>
                </a:extLst>
              </a:tr>
              <a:tr h="673798">
                <a:tc>
                  <a:txBody>
                    <a:bodyPr/>
                    <a:lstStyle/>
                    <a:p>
                      <a:r>
                        <a:rPr lang="en-US" sz="2800" dirty="0"/>
                        <a:t>Ethiopia</a:t>
                      </a:r>
                    </a:p>
                  </a:txBody>
                  <a:tcPr/>
                </a:tc>
                <a:tc>
                  <a:txBody>
                    <a:bodyPr/>
                    <a:lstStyle/>
                    <a:p>
                      <a:r>
                        <a:rPr lang="en-US" sz="2800" dirty="0"/>
                        <a:t>  5.4 %</a:t>
                      </a:r>
                    </a:p>
                  </a:txBody>
                  <a:tcPr/>
                </a:tc>
                <a:extLst>
                  <a:ext uri="{0D108BD9-81ED-4DB2-BD59-A6C34878D82A}">
                    <a16:rowId xmlns:a16="http://schemas.microsoft.com/office/drawing/2014/main" val="3962340512"/>
                  </a:ext>
                </a:extLst>
              </a:tr>
              <a:tr h="673798">
                <a:tc>
                  <a:txBody>
                    <a:bodyPr/>
                    <a:lstStyle/>
                    <a:p>
                      <a:r>
                        <a:rPr lang="en-US" sz="2800" dirty="0"/>
                        <a:t>Laos</a:t>
                      </a:r>
                    </a:p>
                  </a:txBody>
                  <a:tcPr/>
                </a:tc>
                <a:tc>
                  <a:txBody>
                    <a:bodyPr/>
                    <a:lstStyle/>
                    <a:p>
                      <a:r>
                        <a:rPr lang="en-US" sz="2800" dirty="0"/>
                        <a:t>  5.2 %</a:t>
                      </a:r>
                    </a:p>
                  </a:txBody>
                  <a:tcPr/>
                </a:tc>
                <a:extLst>
                  <a:ext uri="{0D108BD9-81ED-4DB2-BD59-A6C34878D82A}">
                    <a16:rowId xmlns:a16="http://schemas.microsoft.com/office/drawing/2014/main" val="1031832434"/>
                  </a:ext>
                </a:extLst>
              </a:tr>
            </a:tbl>
          </a:graphicData>
        </a:graphic>
      </p:graphicFrame>
    </p:spTree>
    <p:extLst>
      <p:ext uri="{BB962C8B-B14F-4D97-AF65-F5344CB8AC3E}">
        <p14:creationId xmlns:p14="http://schemas.microsoft.com/office/powerpoint/2010/main" val="19690351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Im</a:t>
            </a:r>
            <a:r>
              <a:rPr lang="en-US" dirty="0">
                <a:solidFill>
                  <a:schemeClr val="tx1"/>
                </a:solidFill>
              </a:rPr>
              <a:t>migration to Minnesota</a:t>
            </a:r>
            <a:endParaRPr lang="en-US" dirty="0"/>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28</a:t>
            </a:fld>
            <a:endParaRPr lang="en-GB"/>
          </a:p>
        </p:txBody>
      </p:sp>
      <p:pic>
        <p:nvPicPr>
          <p:cNvPr id="8" name="Content Placeholder 7">
            <a:extLst>
              <a:ext uri="{FF2B5EF4-FFF2-40B4-BE49-F238E27FC236}">
                <a16:creationId xmlns:a16="http://schemas.microsoft.com/office/drawing/2014/main" id="{FF2E93B9-BCC6-0497-D3BF-90ED78497A28}"/>
              </a:ext>
            </a:extLst>
          </p:cNvPr>
          <p:cNvPicPr>
            <a:picLocks noGrp="1" noChangeAspect="1"/>
          </p:cNvPicPr>
          <p:nvPr>
            <p:ph sz="half" idx="1"/>
          </p:nvPr>
        </p:nvPicPr>
        <p:blipFill>
          <a:blip r:embed="rId2"/>
          <a:stretch>
            <a:fillRect/>
          </a:stretch>
        </p:blipFill>
        <p:spPr>
          <a:xfrm>
            <a:off x="484909" y="1500626"/>
            <a:ext cx="11531042" cy="4448176"/>
          </a:xfrm>
          <a:prstGeom prst="rect">
            <a:avLst/>
          </a:prstGeom>
        </p:spPr>
      </p:pic>
    </p:spTree>
    <p:extLst>
      <p:ext uri="{BB962C8B-B14F-4D97-AF65-F5344CB8AC3E}">
        <p14:creationId xmlns:p14="http://schemas.microsoft.com/office/powerpoint/2010/main" val="10479919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Im</a:t>
            </a:r>
            <a:r>
              <a:rPr lang="en-US" dirty="0">
                <a:solidFill>
                  <a:schemeClr val="tx1"/>
                </a:solidFill>
              </a:rPr>
              <a:t>migration to Minnesota</a:t>
            </a:r>
            <a:endParaRPr lang="en-US" dirty="0"/>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29</a:t>
            </a:fld>
            <a:endParaRPr lang="en-GB"/>
          </a:p>
        </p:txBody>
      </p:sp>
      <p:pic>
        <p:nvPicPr>
          <p:cNvPr id="3" name="Content Placeholder 2">
            <a:extLst>
              <a:ext uri="{FF2B5EF4-FFF2-40B4-BE49-F238E27FC236}">
                <a16:creationId xmlns:a16="http://schemas.microsoft.com/office/drawing/2014/main" id="{C0EC3D91-A6BC-687D-4788-AE6D24CD8199}"/>
              </a:ext>
            </a:extLst>
          </p:cNvPr>
          <p:cNvPicPr>
            <a:picLocks noGrp="1" noChangeAspect="1"/>
          </p:cNvPicPr>
          <p:nvPr>
            <p:ph sz="half" idx="1"/>
          </p:nvPr>
        </p:nvPicPr>
        <p:blipFill>
          <a:blip r:embed="rId2"/>
          <a:stretch>
            <a:fillRect/>
          </a:stretch>
        </p:blipFill>
        <p:spPr>
          <a:xfrm>
            <a:off x="471055" y="1402113"/>
            <a:ext cx="11251504" cy="4527632"/>
          </a:xfrm>
          <a:prstGeom prst="rect">
            <a:avLst/>
          </a:prstGeom>
        </p:spPr>
      </p:pic>
    </p:spTree>
    <p:extLst>
      <p:ext uri="{BB962C8B-B14F-4D97-AF65-F5344CB8AC3E}">
        <p14:creationId xmlns:p14="http://schemas.microsoft.com/office/powerpoint/2010/main" val="466286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16CDE-52B3-1205-2547-59510E8F45BB}"/>
              </a:ext>
            </a:extLst>
          </p:cNvPr>
          <p:cNvSpPr>
            <a:spLocks noGrp="1"/>
          </p:cNvSpPr>
          <p:nvPr>
            <p:ph type="title"/>
          </p:nvPr>
        </p:nvSpPr>
        <p:spPr/>
        <p:txBody>
          <a:bodyPr/>
          <a:lstStyle/>
          <a:p>
            <a:r>
              <a:rPr lang="en-US" dirty="0">
                <a:solidFill>
                  <a:schemeClr val="bg1"/>
                </a:solidFill>
              </a:rPr>
              <a:t>Mi</a:t>
            </a:r>
            <a:r>
              <a:rPr lang="en-US" dirty="0"/>
              <a:t>gration to the US</a:t>
            </a:r>
          </a:p>
        </p:txBody>
      </p:sp>
      <p:sp>
        <p:nvSpPr>
          <p:cNvPr id="4" name="Content Placeholder 3">
            <a:extLst>
              <a:ext uri="{FF2B5EF4-FFF2-40B4-BE49-F238E27FC236}">
                <a16:creationId xmlns:a16="http://schemas.microsoft.com/office/drawing/2014/main" id="{99948D43-06D2-68AC-14D0-DDAA5ACBE918}"/>
              </a:ext>
            </a:extLst>
          </p:cNvPr>
          <p:cNvSpPr>
            <a:spLocks noGrp="1"/>
          </p:cNvSpPr>
          <p:nvPr>
            <p:ph sz="half" idx="2"/>
          </p:nvPr>
        </p:nvSpPr>
        <p:spPr>
          <a:xfrm>
            <a:off x="1266825" y="1085850"/>
            <a:ext cx="7924800" cy="3326115"/>
          </a:xfrm>
        </p:spPr>
        <p:txBody>
          <a:bodyPr/>
          <a:lstStyle/>
          <a:p>
            <a:pPr marL="0" indent="0">
              <a:buNone/>
            </a:pPr>
            <a:r>
              <a:rPr lang="en-US" sz="3600" dirty="0"/>
              <a:t>Difficult to Measure How Many</a:t>
            </a:r>
          </a:p>
          <a:p>
            <a:r>
              <a:rPr lang="en-US" dirty="0"/>
              <a:t>Legal Immigrants - easy</a:t>
            </a:r>
          </a:p>
          <a:p>
            <a:r>
              <a:rPr lang="en-US" dirty="0"/>
              <a:t>Undocumented Immigrants</a:t>
            </a:r>
          </a:p>
          <a:p>
            <a:r>
              <a:rPr lang="en-US" dirty="0"/>
              <a:t>Return Immigrants – no record if return</a:t>
            </a:r>
          </a:p>
        </p:txBody>
      </p:sp>
      <p:sp>
        <p:nvSpPr>
          <p:cNvPr id="5" name="Slide Number Placeholder 4">
            <a:extLst>
              <a:ext uri="{FF2B5EF4-FFF2-40B4-BE49-F238E27FC236}">
                <a16:creationId xmlns:a16="http://schemas.microsoft.com/office/drawing/2014/main" id="{F343A592-35A1-EE5C-15EC-F58E7FDD258C}"/>
              </a:ext>
            </a:extLst>
          </p:cNvPr>
          <p:cNvSpPr>
            <a:spLocks noGrp="1"/>
          </p:cNvSpPr>
          <p:nvPr>
            <p:ph type="sldNum" sz="quarter" idx="12"/>
          </p:nvPr>
        </p:nvSpPr>
        <p:spPr/>
        <p:txBody>
          <a:bodyPr/>
          <a:lstStyle/>
          <a:p>
            <a:fld id="{DE7950FE-12CD-4508-ACD8-B6DEBE1BB436}" type="slidenum">
              <a:rPr lang="en-US" smtClean="0"/>
              <a:t>3</a:t>
            </a:fld>
            <a:endParaRPr lang="en-US"/>
          </a:p>
        </p:txBody>
      </p:sp>
      <p:pic>
        <p:nvPicPr>
          <p:cNvPr id="2050" name="Picture 2" descr="Tide of Mexican immigration is turning | KPCC - NPR News for Southern  California - 89.3 FM">
            <a:extLst>
              <a:ext uri="{FF2B5EF4-FFF2-40B4-BE49-F238E27FC236}">
                <a16:creationId xmlns:a16="http://schemas.microsoft.com/office/drawing/2014/main" id="{72E0F995-757F-A38D-E90A-AE2E2306F24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067175" y="3918826"/>
            <a:ext cx="3505200" cy="231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1422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249" y="459835"/>
            <a:ext cx="9492095" cy="1477959"/>
          </a:xfrm>
        </p:spPr>
        <p:txBody>
          <a:bodyPr>
            <a:normAutofit fontScale="90000"/>
          </a:bodyPr>
          <a:lstStyle/>
          <a:p>
            <a:br>
              <a:rPr lang="en-US" dirty="0"/>
            </a:br>
            <a:r>
              <a:rPr lang="en-US" dirty="0">
                <a:solidFill>
                  <a:schemeClr val="bg1"/>
                </a:solidFill>
              </a:rPr>
              <a:t>Cha</a:t>
            </a:r>
            <a:r>
              <a:rPr lang="en-US" dirty="0"/>
              <a:t>racteristics of Native and Latin Amer. Born Population (United States, Age 16 &amp; up)</a:t>
            </a:r>
            <a:br>
              <a:rPr lang="en-US" dirty="0"/>
            </a:br>
            <a:br>
              <a:rPr lang="en-US" dirty="0"/>
            </a:br>
            <a:endParaRPr lang="en-US" dirty="0"/>
          </a:p>
        </p:txBody>
      </p:sp>
      <p:graphicFrame>
        <p:nvGraphicFramePr>
          <p:cNvPr id="4" name="Content Placeholder 3"/>
          <p:cNvGraphicFramePr>
            <a:graphicFrameLocks noGrp="1"/>
          </p:cNvGraphicFramePr>
          <p:nvPr>
            <p:ph idx="1"/>
          </p:nvPr>
        </p:nvGraphicFramePr>
        <p:xfrm>
          <a:off x="2222500" y="1447800"/>
          <a:ext cx="7747000" cy="4947712"/>
        </p:xfrm>
        <a:graphic>
          <a:graphicData uri="http://schemas.openxmlformats.org/drawingml/2006/table">
            <a:tbl>
              <a:tblPr>
                <a:tableStyleId>{5C22544A-7EE6-4342-B048-85BDC9FD1C3A}</a:tableStyleId>
              </a:tblPr>
              <a:tblGrid>
                <a:gridCol w="2501900">
                  <a:extLst>
                    <a:ext uri="{9D8B030D-6E8A-4147-A177-3AD203B41FA5}">
                      <a16:colId xmlns:a16="http://schemas.microsoft.com/office/drawing/2014/main" val="20000"/>
                    </a:ext>
                  </a:extLst>
                </a:gridCol>
                <a:gridCol w="2453131">
                  <a:extLst>
                    <a:ext uri="{9D8B030D-6E8A-4147-A177-3AD203B41FA5}">
                      <a16:colId xmlns:a16="http://schemas.microsoft.com/office/drawing/2014/main" val="20001"/>
                    </a:ext>
                  </a:extLst>
                </a:gridCol>
                <a:gridCol w="2791969">
                  <a:extLst>
                    <a:ext uri="{9D8B030D-6E8A-4147-A177-3AD203B41FA5}">
                      <a16:colId xmlns:a16="http://schemas.microsoft.com/office/drawing/2014/main" val="20002"/>
                    </a:ext>
                  </a:extLst>
                </a:gridCol>
              </a:tblGrid>
              <a:tr h="618464">
                <a:tc>
                  <a:txBody>
                    <a:bodyPr/>
                    <a:lstStyle/>
                    <a:p>
                      <a:pPr algn="l" fontAlgn="b"/>
                      <a:endParaRPr lang="en-US" sz="3200" b="0" i="0" u="none" strike="noStrike" dirty="0">
                        <a:solidFill>
                          <a:srgbClr val="000000"/>
                        </a:solidFill>
                        <a:effectLst/>
                        <a:latin typeface="Calibri" charset="0"/>
                      </a:endParaRPr>
                    </a:p>
                  </a:txBody>
                  <a:tcPr marL="12700" marR="12700" marT="12700" marB="0" anchor="b"/>
                </a:tc>
                <a:tc>
                  <a:txBody>
                    <a:bodyPr/>
                    <a:lstStyle/>
                    <a:p>
                      <a:pPr algn="ctr" fontAlgn="b"/>
                      <a:r>
                        <a:rPr lang="en-US" sz="3200" u="sng" strike="noStrike" dirty="0">
                          <a:effectLst/>
                        </a:rPr>
                        <a:t>Native Born</a:t>
                      </a:r>
                      <a:endParaRPr lang="en-US" sz="3200" b="1" i="0" u="sng" strike="noStrike" dirty="0">
                        <a:solidFill>
                          <a:srgbClr val="000000"/>
                        </a:solidFill>
                        <a:effectLst/>
                        <a:latin typeface="Calibri" charset="0"/>
                      </a:endParaRPr>
                    </a:p>
                  </a:txBody>
                  <a:tcPr marL="12700" marR="12700" marT="12700" marB="0" anchor="b"/>
                </a:tc>
                <a:tc>
                  <a:txBody>
                    <a:bodyPr/>
                    <a:lstStyle/>
                    <a:p>
                      <a:pPr algn="ctr" fontAlgn="b"/>
                      <a:r>
                        <a:rPr lang="en-US" sz="3200" b="0" i="0" u="sng" strike="noStrike" dirty="0">
                          <a:solidFill>
                            <a:srgbClr val="000000"/>
                          </a:solidFill>
                          <a:effectLst/>
                          <a:latin typeface="Calibri" charset="0"/>
                        </a:rPr>
                        <a:t>Lat. Amer. Born</a:t>
                      </a:r>
                    </a:p>
                  </a:txBody>
                  <a:tcPr marL="12700" marR="12700" marT="12700" marB="0" anchor="b"/>
                </a:tc>
                <a:extLst>
                  <a:ext uri="{0D108BD9-81ED-4DB2-BD59-A6C34878D82A}">
                    <a16:rowId xmlns:a16="http://schemas.microsoft.com/office/drawing/2014/main" val="10000"/>
                  </a:ext>
                </a:extLst>
              </a:tr>
              <a:tr h="618464">
                <a:tc>
                  <a:txBody>
                    <a:bodyPr/>
                    <a:lstStyle/>
                    <a:p>
                      <a:pPr algn="l" fontAlgn="b"/>
                      <a:r>
                        <a:rPr lang="en-US" sz="3200" b="0" i="0" u="none" strike="noStrike" dirty="0">
                          <a:solidFill>
                            <a:srgbClr val="000000"/>
                          </a:solidFill>
                          <a:effectLst/>
                          <a:latin typeface="Calibri" charset="0"/>
                        </a:rPr>
                        <a:t>Labor Force</a:t>
                      </a:r>
                    </a:p>
                  </a:txBody>
                  <a:tcPr marL="12700" marR="12700" marT="12700" marB="0" anchor="b"/>
                </a:tc>
                <a:tc>
                  <a:txBody>
                    <a:bodyPr/>
                    <a:lstStyle/>
                    <a:p>
                      <a:pPr algn="r" fontAlgn="b"/>
                      <a:r>
                        <a:rPr lang="de-DE" sz="3200" u="none" strike="noStrike" dirty="0">
                          <a:effectLst/>
                          <a:cs typeface="+mn-cs"/>
                        </a:rPr>
                        <a:t>130 Mil.</a:t>
                      </a:r>
                      <a:endParaRPr lang="de-DE" sz="3200" b="0" i="0" u="none" strike="noStrike" dirty="0">
                        <a:solidFill>
                          <a:srgbClr val="000000"/>
                        </a:solidFill>
                        <a:effectLst/>
                        <a:latin typeface="Calibri" charset="0"/>
                        <a:cs typeface="+mn-cs"/>
                      </a:endParaRPr>
                    </a:p>
                  </a:txBody>
                  <a:tcPr marL="12700" marR="12700" marT="12700" marB="0" anchor="b"/>
                </a:tc>
                <a:tc>
                  <a:txBody>
                    <a:bodyPr/>
                    <a:lstStyle/>
                    <a:p>
                      <a:pPr algn="r" fontAlgn="b"/>
                      <a:r>
                        <a:rPr lang="nb-NO" sz="3200" u="none" strike="noStrike" dirty="0">
                          <a:effectLst/>
                          <a:cs typeface="+mn-cs"/>
                        </a:rPr>
                        <a:t>13 Mil</a:t>
                      </a:r>
                      <a:endParaRPr lang="nb-NO" sz="3200" b="0" i="0" u="none" strike="noStrike" dirty="0">
                        <a:solidFill>
                          <a:srgbClr val="000000"/>
                        </a:solidFill>
                        <a:effectLst/>
                        <a:latin typeface="Calibri" charset="0"/>
                        <a:cs typeface="+mn-cs"/>
                      </a:endParaRPr>
                    </a:p>
                  </a:txBody>
                  <a:tcPr marL="12700" marR="12700" marT="12700" marB="0" anchor="b"/>
                </a:tc>
                <a:extLst>
                  <a:ext uri="{0D108BD9-81ED-4DB2-BD59-A6C34878D82A}">
                    <a16:rowId xmlns:a16="http://schemas.microsoft.com/office/drawing/2014/main" val="10001"/>
                  </a:ext>
                </a:extLst>
              </a:tr>
              <a:tr h="618464">
                <a:tc>
                  <a:txBody>
                    <a:bodyPr/>
                    <a:lstStyle/>
                    <a:p>
                      <a:pPr algn="l" fontAlgn="b"/>
                      <a:r>
                        <a:rPr lang="mr-IN" sz="3200" u="none" strike="noStrike" dirty="0">
                          <a:effectLst/>
                        </a:rPr>
                        <a:t>&lt; H.S. </a:t>
                      </a:r>
                      <a:r>
                        <a:rPr lang="mr-IN" sz="3200" u="none" strike="noStrike" dirty="0" err="1">
                          <a:effectLst/>
                        </a:rPr>
                        <a:t>Educ</a:t>
                      </a:r>
                      <a:endParaRPr lang="mr-IN" sz="3200" b="0" i="0" u="none" strike="noStrike" dirty="0">
                        <a:solidFill>
                          <a:srgbClr val="000000"/>
                        </a:solidFill>
                        <a:effectLst/>
                        <a:latin typeface="Calibri" charset="0"/>
                      </a:endParaRPr>
                    </a:p>
                  </a:txBody>
                  <a:tcPr marL="12700" marR="12700" marT="12700" marB="0" anchor="b"/>
                </a:tc>
                <a:tc>
                  <a:txBody>
                    <a:bodyPr/>
                    <a:lstStyle/>
                    <a:p>
                      <a:pPr algn="r" fontAlgn="b"/>
                      <a:r>
                        <a:rPr lang="en-US" sz="3200" u="none" strike="noStrike" dirty="0">
                          <a:solidFill>
                            <a:schemeClr val="tx1"/>
                          </a:solidFill>
                          <a:effectLst/>
                          <a:latin typeface="Mangal" panose="02040503050203030202" pitchFamily="18" charset="0"/>
                          <a:cs typeface="Mangal" panose="02040503050203030202" pitchFamily="18" charset="0"/>
                        </a:rPr>
                        <a:t>5.8</a:t>
                      </a:r>
                      <a:r>
                        <a:rPr lang="mr-IN" sz="3200" u="none" strike="noStrike" dirty="0">
                          <a:solidFill>
                            <a:schemeClr val="tx1"/>
                          </a:solidFill>
                          <a:effectLst/>
                          <a:cs typeface="+mn-cs"/>
                        </a:rPr>
                        <a:t>%</a:t>
                      </a:r>
                      <a:endParaRPr lang="mr-IN" sz="3200" b="0" i="0" u="none" strike="noStrike" dirty="0">
                        <a:solidFill>
                          <a:schemeClr val="tx1"/>
                        </a:solidFill>
                        <a:effectLst/>
                        <a:latin typeface="Calibri" charset="0"/>
                        <a:cs typeface="+mn-cs"/>
                      </a:endParaRPr>
                    </a:p>
                  </a:txBody>
                  <a:tcPr marL="12700" marR="12700" marT="12700" marB="0" anchor="b"/>
                </a:tc>
                <a:tc>
                  <a:txBody>
                    <a:bodyPr/>
                    <a:lstStyle/>
                    <a:p>
                      <a:pPr algn="r" fontAlgn="b"/>
                      <a:r>
                        <a:rPr lang="en-US" sz="3200" u="none" strike="noStrike" dirty="0">
                          <a:solidFill>
                            <a:schemeClr val="tx1"/>
                          </a:solidFill>
                          <a:effectLst/>
                          <a:latin typeface="Mangal" panose="02040503050203030202" pitchFamily="18" charset="0"/>
                          <a:cs typeface="Mangal" panose="02040503050203030202" pitchFamily="18" charset="0"/>
                        </a:rPr>
                        <a:t>37.1</a:t>
                      </a:r>
                      <a:r>
                        <a:rPr lang="mr-IN" sz="3200" u="none" strike="noStrike" dirty="0">
                          <a:solidFill>
                            <a:schemeClr val="tx1"/>
                          </a:solidFill>
                          <a:effectLst/>
                          <a:cs typeface="+mn-cs"/>
                        </a:rPr>
                        <a:t>.%</a:t>
                      </a:r>
                      <a:endParaRPr lang="mr-IN" sz="3200" b="0" i="0" u="none" strike="noStrike" dirty="0">
                        <a:solidFill>
                          <a:schemeClr val="tx1"/>
                        </a:solidFill>
                        <a:effectLst/>
                        <a:latin typeface="Calibri" charset="0"/>
                        <a:cs typeface="+mn-cs"/>
                      </a:endParaRPr>
                    </a:p>
                  </a:txBody>
                  <a:tcPr marL="12700" marR="12700" marT="12700" marB="0" anchor="b"/>
                </a:tc>
                <a:extLst>
                  <a:ext uri="{0D108BD9-81ED-4DB2-BD59-A6C34878D82A}">
                    <a16:rowId xmlns:a16="http://schemas.microsoft.com/office/drawing/2014/main" val="10002"/>
                  </a:ext>
                </a:extLst>
              </a:tr>
              <a:tr h="618464">
                <a:tc>
                  <a:txBody>
                    <a:bodyPr/>
                    <a:lstStyle/>
                    <a:p>
                      <a:pPr algn="l" fontAlgn="b"/>
                      <a:r>
                        <a:rPr lang="en-US" sz="3200" u="none" strike="noStrike" dirty="0">
                          <a:effectLst/>
                        </a:rPr>
                        <a:t>Poor English</a:t>
                      </a:r>
                      <a:endParaRPr lang="en-US" sz="3200" b="0" i="0" u="none" strike="noStrike" dirty="0">
                        <a:solidFill>
                          <a:srgbClr val="000000"/>
                        </a:solidFill>
                        <a:effectLst/>
                        <a:latin typeface="Calibri" charset="0"/>
                      </a:endParaRPr>
                    </a:p>
                  </a:txBody>
                  <a:tcPr marL="12700" marR="12700" marT="12700" marB="0" anchor="b"/>
                </a:tc>
                <a:tc>
                  <a:txBody>
                    <a:bodyPr/>
                    <a:lstStyle/>
                    <a:p>
                      <a:pPr algn="r" fontAlgn="b"/>
                      <a:r>
                        <a:rPr lang="mr-IN" sz="3200" u="none" strike="noStrike" dirty="0">
                          <a:solidFill>
                            <a:schemeClr val="tx1"/>
                          </a:solidFill>
                          <a:effectLst/>
                          <a:cs typeface="+mn-cs"/>
                        </a:rPr>
                        <a:t>1.9%</a:t>
                      </a:r>
                      <a:endParaRPr lang="mr-IN" sz="3200" b="0" i="0" u="none" strike="noStrike" dirty="0">
                        <a:solidFill>
                          <a:schemeClr val="tx1"/>
                        </a:solidFill>
                        <a:effectLst/>
                        <a:latin typeface="Calibri" charset="0"/>
                        <a:cs typeface="+mn-cs"/>
                      </a:endParaRPr>
                    </a:p>
                  </a:txBody>
                  <a:tcPr marL="12700" marR="12700" marT="12700" marB="0" anchor="b"/>
                </a:tc>
                <a:tc>
                  <a:txBody>
                    <a:bodyPr/>
                    <a:lstStyle/>
                    <a:p>
                      <a:pPr algn="r" fontAlgn="b"/>
                      <a:r>
                        <a:rPr lang="en-US" sz="3200" u="none" strike="noStrike" dirty="0">
                          <a:solidFill>
                            <a:schemeClr val="tx1"/>
                          </a:solidFill>
                          <a:effectLst/>
                          <a:latin typeface="Mangal" panose="02040503050203030202" pitchFamily="18" charset="0"/>
                          <a:cs typeface="Mangal" panose="02040503050203030202" pitchFamily="18" charset="0"/>
                        </a:rPr>
                        <a:t>77</a:t>
                      </a:r>
                      <a:r>
                        <a:rPr lang="mr-IN" sz="3200" u="none" strike="noStrike" dirty="0">
                          <a:solidFill>
                            <a:schemeClr val="tx1"/>
                          </a:solidFill>
                          <a:effectLst/>
                          <a:cs typeface="+mn-cs"/>
                        </a:rPr>
                        <a:t>%</a:t>
                      </a:r>
                      <a:endParaRPr lang="mr-IN" sz="3200" b="0" i="0" u="none" strike="noStrike" dirty="0">
                        <a:solidFill>
                          <a:schemeClr val="tx1"/>
                        </a:solidFill>
                        <a:effectLst/>
                        <a:latin typeface="Calibri" charset="0"/>
                        <a:cs typeface="+mn-cs"/>
                      </a:endParaRPr>
                    </a:p>
                  </a:txBody>
                  <a:tcPr marL="12700" marR="12700" marT="12700" marB="0" anchor="b"/>
                </a:tc>
                <a:extLst>
                  <a:ext uri="{0D108BD9-81ED-4DB2-BD59-A6C34878D82A}">
                    <a16:rowId xmlns:a16="http://schemas.microsoft.com/office/drawing/2014/main" val="10003"/>
                  </a:ext>
                </a:extLst>
              </a:tr>
              <a:tr h="618464">
                <a:tc>
                  <a:txBody>
                    <a:bodyPr/>
                    <a:lstStyle/>
                    <a:p>
                      <a:pPr algn="l" fontAlgn="b"/>
                      <a:r>
                        <a:rPr lang="en-US" sz="3200" u="none" strike="noStrike" dirty="0">
                          <a:effectLst/>
                        </a:rPr>
                        <a:t>Employed</a:t>
                      </a:r>
                      <a:endParaRPr lang="en-US" sz="3200" b="0" i="0" u="none" strike="noStrike" dirty="0">
                        <a:solidFill>
                          <a:srgbClr val="000000"/>
                        </a:solidFill>
                        <a:effectLst/>
                        <a:latin typeface="Calibri" charset="0"/>
                      </a:endParaRPr>
                    </a:p>
                  </a:txBody>
                  <a:tcPr marL="12700" marR="12700" marT="12700" marB="0" anchor="b"/>
                </a:tc>
                <a:tc>
                  <a:txBody>
                    <a:bodyPr/>
                    <a:lstStyle/>
                    <a:p>
                      <a:pPr algn="r" fontAlgn="b"/>
                      <a:r>
                        <a:rPr lang="mr-IN" sz="3200" u="none" strike="noStrike" dirty="0">
                          <a:solidFill>
                            <a:schemeClr val="tx1"/>
                          </a:solidFill>
                          <a:effectLst/>
                          <a:cs typeface="+mn-cs"/>
                        </a:rPr>
                        <a:t>5</a:t>
                      </a:r>
                      <a:r>
                        <a:rPr lang="en-US" sz="3200" u="none" strike="noStrike" dirty="0">
                          <a:solidFill>
                            <a:schemeClr val="tx1"/>
                          </a:solidFill>
                          <a:effectLst/>
                          <a:latin typeface="Mangal" panose="02040503050203030202" pitchFamily="18" charset="0"/>
                          <a:cs typeface="Mangal" panose="02040503050203030202" pitchFamily="18" charset="0"/>
                        </a:rPr>
                        <a:t>9.2</a:t>
                      </a:r>
                      <a:r>
                        <a:rPr lang="mr-IN" sz="3200" u="none" strike="noStrike" dirty="0">
                          <a:solidFill>
                            <a:schemeClr val="tx1"/>
                          </a:solidFill>
                          <a:effectLst/>
                          <a:cs typeface="+mn-cs"/>
                        </a:rPr>
                        <a:t>%</a:t>
                      </a:r>
                      <a:endParaRPr lang="mr-IN" sz="3200" b="0" i="0" u="none" strike="noStrike" dirty="0">
                        <a:solidFill>
                          <a:schemeClr val="tx1"/>
                        </a:solidFill>
                        <a:effectLst/>
                        <a:latin typeface="Calibri" charset="0"/>
                        <a:cs typeface="+mn-cs"/>
                      </a:endParaRPr>
                    </a:p>
                  </a:txBody>
                  <a:tcPr marL="12700" marR="12700" marT="12700" marB="0" anchor="b"/>
                </a:tc>
                <a:tc>
                  <a:txBody>
                    <a:bodyPr/>
                    <a:lstStyle/>
                    <a:p>
                      <a:pPr algn="r" fontAlgn="b"/>
                      <a:r>
                        <a:rPr lang="mr-IN" sz="3200" u="none" strike="noStrike" dirty="0">
                          <a:solidFill>
                            <a:schemeClr val="tx1"/>
                          </a:solidFill>
                          <a:effectLst/>
                          <a:cs typeface="+mn-cs"/>
                        </a:rPr>
                        <a:t>6</a:t>
                      </a:r>
                      <a:r>
                        <a:rPr lang="en-US" sz="3200" u="none" strike="noStrike" dirty="0">
                          <a:solidFill>
                            <a:schemeClr val="tx1"/>
                          </a:solidFill>
                          <a:effectLst/>
                          <a:latin typeface="Mangal" panose="02040503050203030202" pitchFamily="18" charset="0"/>
                          <a:cs typeface="Mangal" panose="02040503050203030202" pitchFamily="18" charset="0"/>
                        </a:rPr>
                        <a:t>4.9</a:t>
                      </a:r>
                      <a:r>
                        <a:rPr lang="mr-IN" sz="3200" u="none" strike="noStrike" dirty="0">
                          <a:solidFill>
                            <a:schemeClr val="tx1"/>
                          </a:solidFill>
                          <a:effectLst/>
                          <a:cs typeface="+mn-cs"/>
                        </a:rPr>
                        <a:t>%</a:t>
                      </a:r>
                      <a:endParaRPr lang="mr-IN" sz="3200" b="0" i="0" u="none" strike="noStrike" dirty="0">
                        <a:solidFill>
                          <a:schemeClr val="tx1"/>
                        </a:solidFill>
                        <a:effectLst/>
                        <a:latin typeface="Calibri" charset="0"/>
                        <a:cs typeface="+mn-cs"/>
                      </a:endParaRPr>
                    </a:p>
                  </a:txBody>
                  <a:tcPr marL="12700" marR="12700" marT="12700" marB="0" anchor="b"/>
                </a:tc>
                <a:extLst>
                  <a:ext uri="{0D108BD9-81ED-4DB2-BD59-A6C34878D82A}">
                    <a16:rowId xmlns:a16="http://schemas.microsoft.com/office/drawing/2014/main" val="10004"/>
                  </a:ext>
                </a:extLst>
              </a:tr>
              <a:tr h="618464">
                <a:tc>
                  <a:txBody>
                    <a:bodyPr/>
                    <a:lstStyle/>
                    <a:p>
                      <a:pPr algn="l" fontAlgn="b"/>
                      <a:r>
                        <a:rPr lang="en-US" sz="3200" u="none" strike="noStrike">
                          <a:effectLst/>
                        </a:rPr>
                        <a:t>Unemployed</a:t>
                      </a:r>
                      <a:endParaRPr lang="en-US" sz="3200" b="0" i="0" u="none" strike="noStrike">
                        <a:solidFill>
                          <a:srgbClr val="000000"/>
                        </a:solidFill>
                        <a:effectLst/>
                        <a:latin typeface="Calibri" charset="0"/>
                      </a:endParaRPr>
                    </a:p>
                  </a:txBody>
                  <a:tcPr marL="12700" marR="12700" marT="12700" marB="0" anchor="b"/>
                </a:tc>
                <a:tc>
                  <a:txBody>
                    <a:bodyPr/>
                    <a:lstStyle/>
                    <a:p>
                      <a:pPr algn="r" fontAlgn="b"/>
                      <a:r>
                        <a:rPr lang="en-US" sz="3200" u="none" strike="noStrike" dirty="0">
                          <a:solidFill>
                            <a:schemeClr val="tx1"/>
                          </a:solidFill>
                          <a:effectLst/>
                          <a:latin typeface="Mangal" panose="02040503050203030202" pitchFamily="18" charset="0"/>
                          <a:cs typeface="Mangal" panose="02040503050203030202" pitchFamily="18" charset="0"/>
                        </a:rPr>
                        <a:t>3.0</a:t>
                      </a:r>
                      <a:r>
                        <a:rPr lang="mr-IN" sz="3200" u="none" strike="noStrike" dirty="0">
                          <a:solidFill>
                            <a:schemeClr val="tx1"/>
                          </a:solidFill>
                          <a:effectLst/>
                          <a:cs typeface="+mn-cs"/>
                        </a:rPr>
                        <a:t>%</a:t>
                      </a:r>
                      <a:endParaRPr lang="mr-IN" sz="3200" b="0" i="0" u="none" strike="noStrike" dirty="0">
                        <a:solidFill>
                          <a:schemeClr val="tx1"/>
                        </a:solidFill>
                        <a:effectLst/>
                        <a:latin typeface="Calibri" charset="0"/>
                        <a:cs typeface="+mn-cs"/>
                      </a:endParaRPr>
                    </a:p>
                  </a:txBody>
                  <a:tcPr marL="12700" marR="12700" marT="12700" marB="0" anchor="b"/>
                </a:tc>
                <a:tc>
                  <a:txBody>
                    <a:bodyPr/>
                    <a:lstStyle/>
                    <a:p>
                      <a:pPr algn="r" fontAlgn="b"/>
                      <a:r>
                        <a:rPr lang="en-US" sz="3200" u="none" strike="noStrike" dirty="0">
                          <a:solidFill>
                            <a:schemeClr val="tx1"/>
                          </a:solidFill>
                          <a:effectLst/>
                          <a:latin typeface="Mangal" panose="02040503050203030202" pitchFamily="18" charset="0"/>
                          <a:cs typeface="Mangal" panose="02040503050203030202" pitchFamily="18" charset="0"/>
                        </a:rPr>
                        <a:t>3.5</a:t>
                      </a:r>
                      <a:r>
                        <a:rPr lang="mr-IN" sz="3200" u="none" strike="noStrike" dirty="0">
                          <a:solidFill>
                            <a:schemeClr val="tx1"/>
                          </a:solidFill>
                          <a:effectLst/>
                          <a:cs typeface="+mn-cs"/>
                        </a:rPr>
                        <a:t>%</a:t>
                      </a:r>
                      <a:endParaRPr lang="mr-IN" sz="3200" b="0" i="0" u="none" strike="noStrike" dirty="0">
                        <a:solidFill>
                          <a:schemeClr val="tx1"/>
                        </a:solidFill>
                        <a:effectLst/>
                        <a:latin typeface="Calibri" charset="0"/>
                        <a:cs typeface="+mn-cs"/>
                      </a:endParaRPr>
                    </a:p>
                  </a:txBody>
                  <a:tcPr marL="12700" marR="12700" marT="12700" marB="0" anchor="b"/>
                </a:tc>
                <a:extLst>
                  <a:ext uri="{0D108BD9-81ED-4DB2-BD59-A6C34878D82A}">
                    <a16:rowId xmlns:a16="http://schemas.microsoft.com/office/drawing/2014/main" val="10005"/>
                  </a:ext>
                </a:extLst>
              </a:tr>
              <a:tr h="618464">
                <a:tc>
                  <a:txBody>
                    <a:bodyPr/>
                    <a:lstStyle/>
                    <a:p>
                      <a:pPr algn="l" fontAlgn="b"/>
                      <a:r>
                        <a:rPr lang="en-US" sz="3200" b="0" i="0" u="none" strike="noStrike" dirty="0">
                          <a:solidFill>
                            <a:srgbClr val="000000"/>
                          </a:solidFill>
                          <a:effectLst/>
                          <a:latin typeface="Calibri" charset="0"/>
                        </a:rPr>
                        <a:t>Med. Wk. Earn</a:t>
                      </a:r>
                    </a:p>
                  </a:txBody>
                  <a:tcPr marL="12700" marR="12700" marT="12700" marB="0" anchor="b"/>
                </a:tc>
                <a:tc>
                  <a:txBody>
                    <a:bodyPr/>
                    <a:lstStyle/>
                    <a:p>
                      <a:pPr algn="r" fontAlgn="b"/>
                      <a:r>
                        <a:rPr lang="en-US" sz="3200" b="0" i="0" u="none" strike="noStrike" dirty="0">
                          <a:solidFill>
                            <a:schemeClr val="tx1"/>
                          </a:solidFill>
                          <a:effectLst/>
                          <a:latin typeface="Mangal" panose="02040503050203030202" pitchFamily="18" charset="0"/>
                          <a:cs typeface="Mangal" panose="02040503050203030202" pitchFamily="18" charset="0"/>
                        </a:rPr>
                        <a:t>$1,087</a:t>
                      </a:r>
                    </a:p>
                  </a:txBody>
                  <a:tcPr marL="12700" marR="12700" marT="12700" marB="0" anchor="b"/>
                </a:tc>
                <a:tc>
                  <a:txBody>
                    <a:bodyPr/>
                    <a:lstStyle/>
                    <a:p>
                      <a:pPr algn="r" fontAlgn="b"/>
                      <a:r>
                        <a:rPr lang="en-US" sz="3200" b="0" i="0" u="none" strike="noStrike" dirty="0">
                          <a:solidFill>
                            <a:schemeClr val="tx1"/>
                          </a:solidFill>
                          <a:effectLst/>
                          <a:latin typeface="Mangal" panose="02040503050203030202" pitchFamily="18" charset="0"/>
                          <a:cs typeface="Mangal" panose="02040503050203030202" pitchFamily="18" charset="0"/>
                        </a:rPr>
                        <a:t>$758</a:t>
                      </a:r>
                    </a:p>
                  </a:txBody>
                  <a:tcPr marL="12700" marR="12700" marT="12700" marB="0" anchor="b"/>
                </a:tc>
                <a:extLst>
                  <a:ext uri="{0D108BD9-81ED-4DB2-BD59-A6C34878D82A}">
                    <a16:rowId xmlns:a16="http://schemas.microsoft.com/office/drawing/2014/main" val="870530333"/>
                  </a:ext>
                </a:extLst>
              </a:tr>
              <a:tr h="618464">
                <a:tc>
                  <a:txBody>
                    <a:bodyPr/>
                    <a:lstStyle/>
                    <a:p>
                      <a:pPr algn="l" fontAlgn="b"/>
                      <a:r>
                        <a:rPr lang="en-US" sz="3200" u="none" strike="noStrike" dirty="0">
                          <a:effectLst/>
                        </a:rPr>
                        <a:t>Poverty Rate</a:t>
                      </a:r>
                      <a:endParaRPr lang="en-US" sz="3200" b="0" i="0" u="none" strike="noStrike" dirty="0">
                        <a:solidFill>
                          <a:srgbClr val="000000"/>
                        </a:solidFill>
                        <a:effectLst/>
                        <a:latin typeface="Calibri" charset="0"/>
                      </a:endParaRPr>
                    </a:p>
                  </a:txBody>
                  <a:tcPr marL="12700" marR="12700" marT="12700" marB="0" anchor="b"/>
                </a:tc>
                <a:tc>
                  <a:txBody>
                    <a:bodyPr/>
                    <a:lstStyle/>
                    <a:p>
                      <a:pPr algn="r" fontAlgn="b"/>
                      <a:r>
                        <a:rPr lang="mr-IN" sz="3200" u="none" strike="noStrike" dirty="0">
                          <a:solidFill>
                            <a:schemeClr val="tx1"/>
                          </a:solidFill>
                          <a:effectLst/>
                        </a:rPr>
                        <a:t>1</a:t>
                      </a:r>
                      <a:r>
                        <a:rPr lang="en-US" sz="3200" u="none" strike="noStrike" dirty="0">
                          <a:solidFill>
                            <a:schemeClr val="tx1"/>
                          </a:solidFill>
                          <a:effectLst/>
                          <a:latin typeface="Mangal" panose="02040503050203030202" pitchFamily="18" charset="0"/>
                          <a:cs typeface="Mangal" panose="02040503050203030202" pitchFamily="18" charset="0"/>
                        </a:rPr>
                        <a:t>3</a:t>
                      </a:r>
                      <a:r>
                        <a:rPr lang="mr-IN" sz="3200" u="none" strike="noStrike" dirty="0">
                          <a:solidFill>
                            <a:schemeClr val="tx1"/>
                          </a:solidFill>
                          <a:effectLst/>
                        </a:rPr>
                        <a:t>%</a:t>
                      </a:r>
                      <a:endParaRPr lang="mr-IN" sz="3200" b="0" i="0" u="none" strike="noStrike" dirty="0">
                        <a:solidFill>
                          <a:schemeClr val="tx1"/>
                        </a:solidFill>
                        <a:effectLst/>
                        <a:latin typeface="Calibri" charset="0"/>
                      </a:endParaRPr>
                    </a:p>
                  </a:txBody>
                  <a:tcPr marL="12700" marR="12700" marT="12700" marB="0" anchor="b"/>
                </a:tc>
                <a:tc>
                  <a:txBody>
                    <a:bodyPr/>
                    <a:lstStyle/>
                    <a:p>
                      <a:pPr algn="r" fontAlgn="b"/>
                      <a:r>
                        <a:rPr lang="en-US" sz="3200" u="none" strike="noStrike" dirty="0">
                          <a:solidFill>
                            <a:schemeClr val="tx1"/>
                          </a:solidFill>
                          <a:effectLst/>
                          <a:latin typeface="Mangal" panose="02040503050203030202" pitchFamily="18" charset="0"/>
                          <a:cs typeface="Mangal" panose="02040503050203030202" pitchFamily="18" charset="0"/>
                        </a:rPr>
                        <a:t>17</a:t>
                      </a:r>
                      <a:r>
                        <a:rPr lang="mr-IN" sz="3200" u="none" strike="noStrike" dirty="0">
                          <a:solidFill>
                            <a:schemeClr val="tx1"/>
                          </a:solidFill>
                          <a:effectLst/>
                        </a:rPr>
                        <a:t>%</a:t>
                      </a:r>
                      <a:endParaRPr lang="mr-IN" sz="3200" b="0" i="0" u="none" strike="noStrike" dirty="0">
                        <a:solidFill>
                          <a:schemeClr val="tx1"/>
                        </a:solidFill>
                        <a:effectLst/>
                        <a:latin typeface="Calibri" charset="0"/>
                      </a:endParaRPr>
                    </a:p>
                  </a:txBody>
                  <a:tcPr marL="12700" marR="12700" marT="12700" marB="0" anchor="b"/>
                </a:tc>
                <a:extLst>
                  <a:ext uri="{0D108BD9-81ED-4DB2-BD59-A6C34878D82A}">
                    <a16:rowId xmlns:a16="http://schemas.microsoft.com/office/drawing/2014/main" val="1625285845"/>
                  </a:ext>
                </a:extLst>
              </a:tr>
            </a:tbl>
          </a:graphicData>
        </a:graphic>
      </p:graphicFrame>
      <p:sp>
        <p:nvSpPr>
          <p:cNvPr id="5" name="Slide Number Placeholder 4"/>
          <p:cNvSpPr>
            <a:spLocks noGrp="1"/>
          </p:cNvSpPr>
          <p:nvPr>
            <p:ph type="sldNum" sz="quarter" idx="12"/>
          </p:nvPr>
        </p:nvSpPr>
        <p:spPr/>
        <p:txBody>
          <a:bodyPr/>
          <a:lstStyle/>
          <a:p>
            <a:fld id="{DE7950FE-12CD-4508-ACD8-B6DEBE1BB436}" type="slidenum">
              <a:rPr lang="en-US" smtClean="0"/>
              <a:t>30</a:t>
            </a:fld>
            <a:endParaRPr lang="en-US"/>
          </a:p>
        </p:txBody>
      </p:sp>
    </p:spTree>
    <p:extLst>
      <p:ext uri="{BB962C8B-B14F-4D97-AF65-F5344CB8AC3E}">
        <p14:creationId xmlns:p14="http://schemas.microsoft.com/office/powerpoint/2010/main" val="2104870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83941-80D3-C0FC-5244-88F75349B0CE}"/>
              </a:ext>
            </a:extLst>
          </p:cNvPr>
          <p:cNvSpPr>
            <a:spLocks noGrp="1"/>
          </p:cNvSpPr>
          <p:nvPr>
            <p:ph type="title"/>
          </p:nvPr>
        </p:nvSpPr>
        <p:spPr>
          <a:xfrm>
            <a:off x="838200" y="374846"/>
            <a:ext cx="10515600" cy="1325563"/>
          </a:xfrm>
        </p:spPr>
        <p:txBody>
          <a:bodyPr/>
          <a:lstStyle/>
          <a:p>
            <a:r>
              <a:rPr lang="en-US" dirty="0">
                <a:solidFill>
                  <a:schemeClr val="bg1"/>
                </a:solidFill>
              </a:rPr>
              <a:t>Nu</a:t>
            </a:r>
            <a:r>
              <a:rPr lang="en-US" dirty="0"/>
              <a:t>mber of Undocumented Immigrants in the United States</a:t>
            </a:r>
          </a:p>
        </p:txBody>
      </p:sp>
      <p:sp>
        <p:nvSpPr>
          <p:cNvPr id="4" name="Slide Number Placeholder 3">
            <a:extLst>
              <a:ext uri="{FF2B5EF4-FFF2-40B4-BE49-F238E27FC236}">
                <a16:creationId xmlns:a16="http://schemas.microsoft.com/office/drawing/2014/main" id="{30073A89-79D7-6FFD-2E5D-CD62C20C6F3E}"/>
              </a:ext>
            </a:extLst>
          </p:cNvPr>
          <p:cNvSpPr>
            <a:spLocks noGrp="1"/>
          </p:cNvSpPr>
          <p:nvPr>
            <p:ph type="sldNum" sz="quarter" idx="12"/>
          </p:nvPr>
        </p:nvSpPr>
        <p:spPr/>
        <p:txBody>
          <a:bodyPr/>
          <a:lstStyle/>
          <a:p>
            <a:fld id="{D9F085D5-EC86-4F6A-B501-C1359CB39116}" type="slidenum">
              <a:rPr lang="en-GB" smtClean="0"/>
              <a:t>31</a:t>
            </a:fld>
            <a:endParaRPr lang="en-GB"/>
          </a:p>
        </p:txBody>
      </p:sp>
      <p:pic>
        <p:nvPicPr>
          <p:cNvPr id="5" name="Content Placeholder 4">
            <a:extLst>
              <a:ext uri="{FF2B5EF4-FFF2-40B4-BE49-F238E27FC236}">
                <a16:creationId xmlns:a16="http://schemas.microsoft.com/office/drawing/2014/main" id="{40532E6C-7446-E4D9-AA73-19F4DD67FC75}"/>
              </a:ext>
            </a:extLst>
          </p:cNvPr>
          <p:cNvPicPr>
            <a:picLocks noGrp="1" noChangeAspect="1"/>
          </p:cNvPicPr>
          <p:nvPr>
            <p:ph idx="1"/>
          </p:nvPr>
        </p:nvPicPr>
        <p:blipFill>
          <a:blip r:embed="rId2"/>
          <a:stretch>
            <a:fillRect/>
          </a:stretch>
        </p:blipFill>
        <p:spPr>
          <a:xfrm>
            <a:off x="1098293" y="1732653"/>
            <a:ext cx="9995414" cy="4026107"/>
          </a:xfrm>
          <a:prstGeom prst="rect">
            <a:avLst/>
          </a:prstGeom>
        </p:spPr>
      </p:pic>
      <p:sp>
        <p:nvSpPr>
          <p:cNvPr id="3" name="TextBox 2">
            <a:extLst>
              <a:ext uri="{FF2B5EF4-FFF2-40B4-BE49-F238E27FC236}">
                <a16:creationId xmlns:a16="http://schemas.microsoft.com/office/drawing/2014/main" id="{DFBEE71C-802A-C9ED-20B5-9C28A6EB3814}"/>
              </a:ext>
            </a:extLst>
          </p:cNvPr>
          <p:cNvSpPr txBox="1"/>
          <p:nvPr/>
        </p:nvSpPr>
        <p:spPr>
          <a:xfrm>
            <a:off x="3877518" y="5791004"/>
            <a:ext cx="3368233" cy="523220"/>
          </a:xfrm>
          <a:prstGeom prst="rect">
            <a:avLst/>
          </a:prstGeom>
          <a:noFill/>
        </p:spPr>
        <p:txBody>
          <a:bodyPr wrap="square" rtlCol="0">
            <a:spAutoFit/>
          </a:bodyPr>
          <a:lstStyle/>
          <a:p>
            <a:r>
              <a:rPr lang="en-US" sz="2800" dirty="0">
                <a:solidFill>
                  <a:srgbClr val="FF0000"/>
                </a:solidFill>
              </a:rPr>
              <a:t>Minnesota 75,100</a:t>
            </a:r>
          </a:p>
        </p:txBody>
      </p:sp>
    </p:spTree>
    <p:extLst>
      <p:ext uri="{BB962C8B-B14F-4D97-AF65-F5344CB8AC3E}">
        <p14:creationId xmlns:p14="http://schemas.microsoft.com/office/powerpoint/2010/main" val="35606319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6B064-72C7-E048-BAF5-C6078D498D35}"/>
              </a:ext>
            </a:extLst>
          </p:cNvPr>
          <p:cNvSpPr>
            <a:spLocks noGrp="1"/>
          </p:cNvSpPr>
          <p:nvPr>
            <p:ph type="title"/>
          </p:nvPr>
        </p:nvSpPr>
        <p:spPr/>
        <p:txBody>
          <a:bodyPr/>
          <a:lstStyle/>
          <a:p>
            <a:r>
              <a:rPr lang="en-US" dirty="0">
                <a:solidFill>
                  <a:schemeClr val="bg1"/>
                </a:solidFill>
              </a:rPr>
              <a:t>Im</a:t>
            </a:r>
            <a:r>
              <a:rPr lang="en-US" dirty="0"/>
              <a:t>pact of Mexican Immigration</a:t>
            </a:r>
          </a:p>
        </p:txBody>
      </p:sp>
      <p:sp>
        <p:nvSpPr>
          <p:cNvPr id="3" name="Content Placeholder 2">
            <a:extLst>
              <a:ext uri="{FF2B5EF4-FFF2-40B4-BE49-F238E27FC236}">
                <a16:creationId xmlns:a16="http://schemas.microsoft.com/office/drawing/2014/main" id="{9946BDD3-CFD5-2945-A6C8-D41831B6C718}"/>
              </a:ext>
            </a:extLst>
          </p:cNvPr>
          <p:cNvSpPr>
            <a:spLocks noGrp="1"/>
          </p:cNvSpPr>
          <p:nvPr>
            <p:ph idx="1"/>
          </p:nvPr>
        </p:nvSpPr>
        <p:spPr/>
        <p:txBody>
          <a:bodyPr/>
          <a:lstStyle/>
          <a:p>
            <a:r>
              <a:rPr lang="en-US" dirty="0"/>
              <a:t>Low-skill, low-wage jobs.</a:t>
            </a:r>
          </a:p>
          <a:p>
            <a:r>
              <a:rPr lang="en-US" dirty="0"/>
              <a:t>Competition for less skilled native-born</a:t>
            </a:r>
          </a:p>
          <a:p>
            <a:r>
              <a:rPr lang="en-US" dirty="0"/>
              <a:t>More GDP &amp; lower prices, fill job vacancies</a:t>
            </a:r>
          </a:p>
          <a:p>
            <a:r>
              <a:rPr lang="en-US" dirty="0"/>
              <a:t>Helps upper income native-born, hurts lower</a:t>
            </a:r>
          </a:p>
          <a:p>
            <a:r>
              <a:rPr lang="en-US" dirty="0"/>
              <a:t>Little impact on federal budget but raises costs for state and local (schooling)</a:t>
            </a:r>
          </a:p>
          <a:p>
            <a:endParaRPr lang="en-US" dirty="0"/>
          </a:p>
          <a:p>
            <a:endParaRPr lang="en-US" dirty="0"/>
          </a:p>
        </p:txBody>
      </p:sp>
      <p:sp>
        <p:nvSpPr>
          <p:cNvPr id="4" name="Slide Number Placeholder 3">
            <a:extLst>
              <a:ext uri="{FF2B5EF4-FFF2-40B4-BE49-F238E27FC236}">
                <a16:creationId xmlns:a16="http://schemas.microsoft.com/office/drawing/2014/main" id="{B41D0677-EE22-D645-A7FD-215605B80D7F}"/>
              </a:ext>
            </a:extLst>
          </p:cNvPr>
          <p:cNvSpPr>
            <a:spLocks noGrp="1"/>
          </p:cNvSpPr>
          <p:nvPr>
            <p:ph type="sldNum" sz="quarter" idx="12"/>
          </p:nvPr>
        </p:nvSpPr>
        <p:spPr/>
        <p:txBody>
          <a:bodyPr/>
          <a:lstStyle/>
          <a:p>
            <a:fld id="{DE7950FE-12CD-4508-ACD8-B6DEBE1BB436}" type="slidenum">
              <a:rPr lang="en-US" smtClean="0"/>
              <a:t>32</a:t>
            </a:fld>
            <a:endParaRPr lang="en-US"/>
          </a:p>
        </p:txBody>
      </p:sp>
    </p:spTree>
    <p:extLst>
      <p:ext uri="{BB962C8B-B14F-4D97-AF65-F5344CB8AC3E}">
        <p14:creationId xmlns:p14="http://schemas.microsoft.com/office/powerpoint/2010/main" val="3390617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6B064-72C7-E048-BAF5-C6078D498D35}"/>
              </a:ext>
            </a:extLst>
          </p:cNvPr>
          <p:cNvSpPr>
            <a:spLocks noGrp="1"/>
          </p:cNvSpPr>
          <p:nvPr>
            <p:ph type="title"/>
          </p:nvPr>
        </p:nvSpPr>
        <p:spPr/>
        <p:txBody>
          <a:bodyPr/>
          <a:lstStyle/>
          <a:p>
            <a:r>
              <a:rPr lang="en-US" dirty="0">
                <a:solidFill>
                  <a:schemeClr val="bg1"/>
                </a:solidFill>
              </a:rPr>
              <a:t>Re</a:t>
            </a:r>
            <a:r>
              <a:rPr lang="en-US" dirty="0"/>
              <a:t>cent Immigration Issues</a:t>
            </a:r>
          </a:p>
        </p:txBody>
      </p:sp>
      <p:sp>
        <p:nvSpPr>
          <p:cNvPr id="3" name="Content Placeholder 2">
            <a:extLst>
              <a:ext uri="{FF2B5EF4-FFF2-40B4-BE49-F238E27FC236}">
                <a16:creationId xmlns:a16="http://schemas.microsoft.com/office/drawing/2014/main" id="{9946BDD3-CFD5-2945-A6C8-D41831B6C718}"/>
              </a:ext>
            </a:extLst>
          </p:cNvPr>
          <p:cNvSpPr>
            <a:spLocks noGrp="1"/>
          </p:cNvSpPr>
          <p:nvPr>
            <p:ph idx="1"/>
          </p:nvPr>
        </p:nvSpPr>
        <p:spPr>
          <a:xfrm>
            <a:off x="3038700" y="2471738"/>
            <a:ext cx="6477000" cy="3535363"/>
          </a:xfrm>
        </p:spPr>
        <p:txBody>
          <a:bodyPr/>
          <a:lstStyle/>
          <a:p>
            <a:pPr marL="0" indent="0">
              <a:buNone/>
            </a:pPr>
            <a:endParaRPr lang="en-US" dirty="0"/>
          </a:p>
          <a:p>
            <a:endParaRPr lang="en-US" dirty="0"/>
          </a:p>
        </p:txBody>
      </p:sp>
      <p:sp>
        <p:nvSpPr>
          <p:cNvPr id="4" name="Slide Number Placeholder 3">
            <a:extLst>
              <a:ext uri="{FF2B5EF4-FFF2-40B4-BE49-F238E27FC236}">
                <a16:creationId xmlns:a16="http://schemas.microsoft.com/office/drawing/2014/main" id="{B41D0677-EE22-D645-A7FD-215605B80D7F}"/>
              </a:ext>
            </a:extLst>
          </p:cNvPr>
          <p:cNvSpPr>
            <a:spLocks noGrp="1"/>
          </p:cNvSpPr>
          <p:nvPr>
            <p:ph type="sldNum" sz="quarter" idx="12"/>
          </p:nvPr>
        </p:nvSpPr>
        <p:spPr/>
        <p:txBody>
          <a:bodyPr/>
          <a:lstStyle/>
          <a:p>
            <a:fld id="{DE7950FE-12CD-4508-ACD8-B6DEBE1BB436}" type="slidenum">
              <a:rPr lang="en-US" smtClean="0"/>
              <a:t>33</a:t>
            </a:fld>
            <a:endParaRPr lang="en-US"/>
          </a:p>
        </p:txBody>
      </p:sp>
      <p:pic>
        <p:nvPicPr>
          <p:cNvPr id="1026" name="Picture 2" descr="Central American migrants wade across the Rio Grande on February 1, 2019 near El Paso, Texas. ">
            <a:extLst>
              <a:ext uri="{FF2B5EF4-FFF2-40B4-BE49-F238E27FC236}">
                <a16:creationId xmlns:a16="http://schemas.microsoft.com/office/drawing/2014/main" id="{EEC15B1E-A683-C738-342C-51398560BB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9557" y="3877658"/>
            <a:ext cx="4225262" cy="281610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E814273-B486-8B30-A506-C3A88905DD9D}"/>
              </a:ext>
            </a:extLst>
          </p:cNvPr>
          <p:cNvSpPr txBox="1"/>
          <p:nvPr/>
        </p:nvSpPr>
        <p:spPr>
          <a:xfrm>
            <a:off x="1491757" y="823099"/>
            <a:ext cx="5257800" cy="3970318"/>
          </a:xfrm>
          <a:prstGeom prst="rect">
            <a:avLst/>
          </a:prstGeom>
          <a:noFill/>
        </p:spPr>
        <p:txBody>
          <a:bodyPr wrap="square" rtlCol="0">
            <a:spAutoFit/>
          </a:bodyPr>
          <a:lstStyle/>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3600" dirty="0"/>
              <a:t>DACA</a:t>
            </a:r>
          </a:p>
          <a:p>
            <a:pPr marL="285750" indent="-285750">
              <a:buFont typeface="Arial" panose="020B0604020202020204" pitchFamily="34" charset="0"/>
              <a:buChar char="•"/>
            </a:pPr>
            <a:r>
              <a:rPr lang="en-US" sz="3600" dirty="0"/>
              <a:t>The Northern Triangle</a:t>
            </a:r>
          </a:p>
          <a:p>
            <a:pPr marL="285750" indent="-285750">
              <a:buFont typeface="Arial" panose="020B0604020202020204" pitchFamily="34" charset="0"/>
              <a:buChar char="•"/>
            </a:pPr>
            <a:r>
              <a:rPr lang="en-US" sz="3600" dirty="0"/>
              <a:t>Unaccompanied Minors</a:t>
            </a:r>
          </a:p>
          <a:p>
            <a:pPr marL="285750" indent="-285750">
              <a:buFont typeface="Arial" panose="020B0604020202020204" pitchFamily="34" charset="0"/>
              <a:buChar char="•"/>
            </a:pPr>
            <a:r>
              <a:rPr lang="en-US" sz="3600" dirty="0"/>
              <a:t>Covid and Title 42</a:t>
            </a:r>
          </a:p>
          <a:p>
            <a:pPr marL="285750" indent="-285750">
              <a:buFont typeface="Arial" panose="020B0604020202020204" pitchFamily="34" charset="0"/>
              <a:buChar char="•"/>
            </a:pPr>
            <a:r>
              <a:rPr lang="en-US" sz="3600" dirty="0"/>
              <a:t>The Venezuelan Wave</a:t>
            </a:r>
          </a:p>
          <a:p>
            <a:pPr marL="285750" indent="-285750">
              <a:buFont typeface="Arial" panose="020B0604020202020204" pitchFamily="34" charset="0"/>
              <a:buChar char="•"/>
            </a:pPr>
            <a:r>
              <a:rPr lang="en-US" sz="3600" dirty="0"/>
              <a:t>Biden’s Executive Order</a:t>
            </a:r>
          </a:p>
        </p:txBody>
      </p:sp>
    </p:spTree>
    <p:extLst>
      <p:ext uri="{BB962C8B-B14F-4D97-AF65-F5344CB8AC3E}">
        <p14:creationId xmlns:p14="http://schemas.microsoft.com/office/powerpoint/2010/main" val="34897729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5167"/>
            <a:ext cx="10515600" cy="1325563"/>
          </a:xfrm>
        </p:spPr>
        <p:txBody>
          <a:bodyPr>
            <a:normAutofit/>
          </a:bodyPr>
          <a:lstStyle/>
          <a:p>
            <a:r>
              <a:rPr lang="en-US" dirty="0">
                <a:solidFill>
                  <a:schemeClr val="bg1"/>
                </a:solidFill>
              </a:rPr>
              <a:t>DA</a:t>
            </a:r>
            <a:r>
              <a:rPr lang="en-US" dirty="0"/>
              <a:t>CA (Deferred Action for </a:t>
            </a:r>
            <a:br>
              <a:rPr lang="en-US" dirty="0"/>
            </a:br>
            <a:r>
              <a:rPr lang="en-US" dirty="0"/>
              <a:t>Childhood Arrivals)</a:t>
            </a:r>
          </a:p>
        </p:txBody>
      </p:sp>
      <p:sp>
        <p:nvSpPr>
          <p:cNvPr id="3" name="Content Placeholder 2"/>
          <p:cNvSpPr>
            <a:spLocks noGrp="1"/>
          </p:cNvSpPr>
          <p:nvPr>
            <p:ph idx="1"/>
          </p:nvPr>
        </p:nvSpPr>
        <p:spPr/>
        <p:txBody>
          <a:bodyPr/>
          <a:lstStyle/>
          <a:p>
            <a:r>
              <a:rPr lang="en-US" dirty="0"/>
              <a:t>Entered U.S. before age 16, now in U.S. </a:t>
            </a:r>
          </a:p>
          <a:p>
            <a:r>
              <a:rPr lang="en-US" dirty="0"/>
              <a:t>Entered before June 2007</a:t>
            </a:r>
          </a:p>
          <a:p>
            <a:r>
              <a:rPr lang="en-US" dirty="0"/>
              <a:t>Currently in school, high school grad or honorable discharge from military</a:t>
            </a:r>
          </a:p>
          <a:p>
            <a:r>
              <a:rPr lang="en-US" dirty="0"/>
              <a:t>No felony conviction or threat to security</a:t>
            </a:r>
          </a:p>
          <a:p>
            <a:r>
              <a:rPr lang="en-US" dirty="0"/>
              <a:t>Renewable every 2 years </a:t>
            </a:r>
          </a:p>
          <a:p>
            <a:r>
              <a:rPr lang="en-US" dirty="0"/>
              <a:t>Executive Order by Obama, Trump ended, Biden restored </a:t>
            </a:r>
          </a:p>
          <a:p>
            <a:r>
              <a:rPr lang="en-US" dirty="0">
                <a:solidFill>
                  <a:srgbClr val="FF0000"/>
                </a:solidFill>
              </a:rPr>
              <a:t>4,140 in Minnesota</a:t>
            </a:r>
          </a:p>
        </p:txBody>
      </p:sp>
      <p:sp>
        <p:nvSpPr>
          <p:cNvPr id="4" name="Slide Number Placeholder 3"/>
          <p:cNvSpPr>
            <a:spLocks noGrp="1"/>
          </p:cNvSpPr>
          <p:nvPr>
            <p:ph type="sldNum" sz="quarter" idx="12"/>
          </p:nvPr>
        </p:nvSpPr>
        <p:spPr/>
        <p:txBody>
          <a:bodyPr/>
          <a:lstStyle/>
          <a:p>
            <a:fld id="{DE7950FE-12CD-4508-ACD8-B6DEBE1BB436}" type="slidenum">
              <a:rPr lang="en-US" smtClean="0"/>
              <a:t>34</a:t>
            </a:fld>
            <a:endParaRPr lang="en-US"/>
          </a:p>
        </p:txBody>
      </p:sp>
    </p:spTree>
    <p:extLst>
      <p:ext uri="{BB962C8B-B14F-4D97-AF65-F5344CB8AC3E}">
        <p14:creationId xmlns:p14="http://schemas.microsoft.com/office/powerpoint/2010/main" val="8430084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D522E-1826-0F78-B351-D7A9DCB9EFFB}"/>
              </a:ext>
            </a:extLst>
          </p:cNvPr>
          <p:cNvSpPr>
            <a:spLocks noGrp="1"/>
          </p:cNvSpPr>
          <p:nvPr>
            <p:ph type="title"/>
          </p:nvPr>
        </p:nvSpPr>
        <p:spPr/>
        <p:txBody>
          <a:bodyPr/>
          <a:lstStyle/>
          <a:p>
            <a:r>
              <a:rPr lang="en-US" dirty="0">
                <a:solidFill>
                  <a:schemeClr val="bg1"/>
                </a:solidFill>
              </a:rPr>
              <a:t>Th</a:t>
            </a:r>
            <a:r>
              <a:rPr lang="en-US" dirty="0"/>
              <a:t>e Northern Triangle</a:t>
            </a:r>
          </a:p>
        </p:txBody>
      </p:sp>
      <p:sp>
        <p:nvSpPr>
          <p:cNvPr id="4" name="Slide Number Placeholder 3">
            <a:extLst>
              <a:ext uri="{FF2B5EF4-FFF2-40B4-BE49-F238E27FC236}">
                <a16:creationId xmlns:a16="http://schemas.microsoft.com/office/drawing/2014/main" id="{9AC793FB-2DB4-FB45-131A-900F6B15D143}"/>
              </a:ext>
            </a:extLst>
          </p:cNvPr>
          <p:cNvSpPr>
            <a:spLocks noGrp="1"/>
          </p:cNvSpPr>
          <p:nvPr>
            <p:ph type="sldNum" sz="quarter" idx="12"/>
          </p:nvPr>
        </p:nvSpPr>
        <p:spPr/>
        <p:txBody>
          <a:bodyPr/>
          <a:lstStyle/>
          <a:p>
            <a:fld id="{DE7950FE-12CD-4508-ACD8-B6DEBE1BB436}" type="slidenum">
              <a:rPr lang="en-US" smtClean="0"/>
              <a:t>35</a:t>
            </a:fld>
            <a:endParaRPr lang="en-US"/>
          </a:p>
        </p:txBody>
      </p:sp>
      <p:pic>
        <p:nvPicPr>
          <p:cNvPr id="4098" name="Picture 2" descr="Why So Many Central Americans Are Seeking Asylum in the U.S. | KQED">
            <a:extLst>
              <a:ext uri="{FF2B5EF4-FFF2-40B4-BE49-F238E27FC236}">
                <a16:creationId xmlns:a16="http://schemas.microsoft.com/office/drawing/2014/main" id="{45066D08-E470-B1A5-81CA-ED06D91D0CB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9507" y="1457762"/>
            <a:ext cx="7364093" cy="5165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2932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00D44-53FF-FD6B-0A29-1DEB10E40018}"/>
              </a:ext>
            </a:extLst>
          </p:cNvPr>
          <p:cNvSpPr>
            <a:spLocks noGrp="1"/>
          </p:cNvSpPr>
          <p:nvPr>
            <p:ph type="title"/>
          </p:nvPr>
        </p:nvSpPr>
        <p:spPr>
          <a:xfrm>
            <a:off x="847725" y="269877"/>
            <a:ext cx="8229600" cy="1387475"/>
          </a:xfrm>
        </p:spPr>
        <p:txBody>
          <a:bodyPr>
            <a:normAutofit/>
          </a:bodyPr>
          <a:lstStyle/>
          <a:p>
            <a:r>
              <a:rPr lang="en-US" dirty="0">
                <a:solidFill>
                  <a:schemeClr val="bg1"/>
                </a:solidFill>
              </a:rPr>
              <a:t>US</a:t>
            </a:r>
            <a:r>
              <a:rPr lang="en-US" dirty="0"/>
              <a:t> Border Apprehensions from </a:t>
            </a:r>
            <a:br>
              <a:rPr lang="en-US" dirty="0"/>
            </a:br>
            <a:r>
              <a:rPr lang="en-US" dirty="0"/>
              <a:t>the Northern Triangle</a:t>
            </a:r>
          </a:p>
        </p:txBody>
      </p:sp>
      <p:pic>
        <p:nvPicPr>
          <p:cNvPr id="5" name="Content Placeholder 4">
            <a:extLst>
              <a:ext uri="{FF2B5EF4-FFF2-40B4-BE49-F238E27FC236}">
                <a16:creationId xmlns:a16="http://schemas.microsoft.com/office/drawing/2014/main" id="{6713923F-8CE9-5838-9443-5039458CA7D2}"/>
              </a:ext>
            </a:extLst>
          </p:cNvPr>
          <p:cNvPicPr>
            <a:picLocks noGrp="1" noChangeAspect="1"/>
          </p:cNvPicPr>
          <p:nvPr>
            <p:ph idx="1"/>
          </p:nvPr>
        </p:nvPicPr>
        <p:blipFill>
          <a:blip r:embed="rId2"/>
          <a:stretch>
            <a:fillRect/>
          </a:stretch>
        </p:blipFill>
        <p:spPr>
          <a:xfrm>
            <a:off x="2667000" y="1454003"/>
            <a:ext cx="7281042" cy="5270605"/>
          </a:xfrm>
          <a:prstGeom prst="rect">
            <a:avLst/>
          </a:prstGeom>
        </p:spPr>
      </p:pic>
      <p:sp>
        <p:nvSpPr>
          <p:cNvPr id="4" name="Slide Number Placeholder 3">
            <a:extLst>
              <a:ext uri="{FF2B5EF4-FFF2-40B4-BE49-F238E27FC236}">
                <a16:creationId xmlns:a16="http://schemas.microsoft.com/office/drawing/2014/main" id="{CA7630A9-15D3-4185-18AE-AD783D9B03C0}"/>
              </a:ext>
            </a:extLst>
          </p:cNvPr>
          <p:cNvSpPr>
            <a:spLocks noGrp="1"/>
          </p:cNvSpPr>
          <p:nvPr>
            <p:ph type="sldNum" sz="quarter" idx="12"/>
          </p:nvPr>
        </p:nvSpPr>
        <p:spPr/>
        <p:txBody>
          <a:bodyPr/>
          <a:lstStyle/>
          <a:p>
            <a:fld id="{DE7950FE-12CD-4508-ACD8-B6DEBE1BB436}" type="slidenum">
              <a:rPr lang="en-US" smtClean="0"/>
              <a:t>36</a:t>
            </a:fld>
            <a:endParaRPr lang="en-US"/>
          </a:p>
        </p:txBody>
      </p:sp>
    </p:spTree>
    <p:extLst>
      <p:ext uri="{BB962C8B-B14F-4D97-AF65-F5344CB8AC3E}">
        <p14:creationId xmlns:p14="http://schemas.microsoft.com/office/powerpoint/2010/main" val="1934546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0D9DF-693C-5B86-6866-7AAC17FA1D12}"/>
              </a:ext>
            </a:extLst>
          </p:cNvPr>
          <p:cNvSpPr>
            <a:spLocks noGrp="1"/>
          </p:cNvSpPr>
          <p:nvPr>
            <p:ph type="title"/>
          </p:nvPr>
        </p:nvSpPr>
        <p:spPr>
          <a:xfrm>
            <a:off x="838200" y="262649"/>
            <a:ext cx="10515600" cy="1325563"/>
          </a:xfrm>
        </p:spPr>
        <p:txBody>
          <a:bodyPr>
            <a:normAutofit/>
          </a:bodyPr>
          <a:lstStyle/>
          <a:p>
            <a:r>
              <a:rPr lang="en-US" dirty="0">
                <a:solidFill>
                  <a:schemeClr val="bg1"/>
                </a:solidFill>
              </a:rPr>
              <a:t>No</a:t>
            </a:r>
            <a:r>
              <a:rPr lang="en-US" dirty="0"/>
              <a:t>rthern Triangle Apprehensions</a:t>
            </a:r>
            <a:br>
              <a:rPr lang="en-US" dirty="0"/>
            </a:br>
            <a:r>
              <a:rPr lang="en-US" sz="4400" dirty="0">
                <a:solidFill>
                  <a:srgbClr val="FF0000"/>
                </a:solidFill>
              </a:rPr>
              <a:t>(Northern Triangle Countries in Red)</a:t>
            </a:r>
            <a:endParaRPr lang="en-US" dirty="0"/>
          </a:p>
        </p:txBody>
      </p:sp>
      <p:pic>
        <p:nvPicPr>
          <p:cNvPr id="5" name="Content Placeholder 4">
            <a:extLst>
              <a:ext uri="{FF2B5EF4-FFF2-40B4-BE49-F238E27FC236}">
                <a16:creationId xmlns:a16="http://schemas.microsoft.com/office/drawing/2014/main" id="{72BEB5E2-E884-9E57-261C-AEB14ACE4840}"/>
              </a:ext>
            </a:extLst>
          </p:cNvPr>
          <p:cNvPicPr>
            <a:picLocks noGrp="1" noChangeAspect="1"/>
          </p:cNvPicPr>
          <p:nvPr>
            <p:ph idx="1"/>
          </p:nvPr>
        </p:nvPicPr>
        <p:blipFill>
          <a:blip r:embed="rId2"/>
          <a:stretch>
            <a:fillRect/>
          </a:stretch>
        </p:blipFill>
        <p:spPr>
          <a:xfrm>
            <a:off x="2743200" y="1528998"/>
            <a:ext cx="7010400" cy="5009914"/>
          </a:xfrm>
          <a:prstGeom prst="rect">
            <a:avLst/>
          </a:prstGeom>
        </p:spPr>
      </p:pic>
      <p:sp>
        <p:nvSpPr>
          <p:cNvPr id="4" name="Slide Number Placeholder 3">
            <a:extLst>
              <a:ext uri="{FF2B5EF4-FFF2-40B4-BE49-F238E27FC236}">
                <a16:creationId xmlns:a16="http://schemas.microsoft.com/office/drawing/2014/main" id="{63E7D2A9-B68C-A884-E822-C9DB75FA187A}"/>
              </a:ext>
            </a:extLst>
          </p:cNvPr>
          <p:cNvSpPr>
            <a:spLocks noGrp="1"/>
          </p:cNvSpPr>
          <p:nvPr>
            <p:ph type="sldNum" sz="quarter" idx="12"/>
          </p:nvPr>
        </p:nvSpPr>
        <p:spPr/>
        <p:txBody>
          <a:bodyPr/>
          <a:lstStyle/>
          <a:p>
            <a:fld id="{DE7950FE-12CD-4508-ACD8-B6DEBE1BB436}" type="slidenum">
              <a:rPr lang="en-US" smtClean="0"/>
              <a:t>37</a:t>
            </a:fld>
            <a:endParaRPr lang="en-US"/>
          </a:p>
        </p:txBody>
      </p:sp>
    </p:spTree>
    <p:extLst>
      <p:ext uri="{BB962C8B-B14F-4D97-AF65-F5344CB8AC3E}">
        <p14:creationId xmlns:p14="http://schemas.microsoft.com/office/powerpoint/2010/main" val="242454314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77595-6B9C-1D0F-E48F-8DF6F33C66F1}"/>
              </a:ext>
            </a:extLst>
          </p:cNvPr>
          <p:cNvSpPr>
            <a:spLocks noGrp="1"/>
          </p:cNvSpPr>
          <p:nvPr>
            <p:ph type="title"/>
          </p:nvPr>
        </p:nvSpPr>
        <p:spPr/>
        <p:txBody>
          <a:bodyPr/>
          <a:lstStyle/>
          <a:p>
            <a:r>
              <a:rPr lang="en-US" dirty="0">
                <a:solidFill>
                  <a:schemeClr val="bg1"/>
                </a:solidFill>
              </a:rPr>
              <a:t>Asy</a:t>
            </a:r>
            <a:r>
              <a:rPr lang="en-US" dirty="0"/>
              <a:t>lees and Refugees</a:t>
            </a:r>
          </a:p>
        </p:txBody>
      </p:sp>
      <p:sp>
        <p:nvSpPr>
          <p:cNvPr id="3" name="Content Placeholder 2">
            <a:extLst>
              <a:ext uri="{FF2B5EF4-FFF2-40B4-BE49-F238E27FC236}">
                <a16:creationId xmlns:a16="http://schemas.microsoft.com/office/drawing/2014/main" id="{A6170A45-5A91-7074-C12A-5A97897BDBFA}"/>
              </a:ext>
            </a:extLst>
          </p:cNvPr>
          <p:cNvSpPr>
            <a:spLocks noGrp="1"/>
          </p:cNvSpPr>
          <p:nvPr>
            <p:ph idx="1"/>
          </p:nvPr>
        </p:nvSpPr>
        <p:spPr/>
        <p:txBody>
          <a:bodyPr>
            <a:normAutofit/>
          </a:bodyPr>
          <a:lstStyle/>
          <a:p>
            <a:r>
              <a:rPr lang="en-US" b="0" i="0" dirty="0">
                <a:solidFill>
                  <a:srgbClr val="202124"/>
                </a:solidFill>
                <a:effectLst/>
              </a:rPr>
              <a:t>Refugees are usually outside the United States when they are screened for resettlement in US</a:t>
            </a:r>
            <a:endParaRPr lang="en-US" dirty="0">
              <a:solidFill>
                <a:srgbClr val="202124"/>
              </a:solidFill>
            </a:endParaRPr>
          </a:p>
          <a:p>
            <a:r>
              <a:rPr lang="en-US" b="0" i="0" dirty="0">
                <a:solidFill>
                  <a:srgbClr val="202124"/>
                </a:solidFill>
                <a:effectLst/>
              </a:rPr>
              <a:t>Asylum seekers submit their applications while physically present in the United States or at a U.S. port of entry</a:t>
            </a:r>
          </a:p>
          <a:p>
            <a:pPr marL="0" indent="0">
              <a:buNone/>
            </a:pPr>
            <a:r>
              <a:rPr lang="en-US" dirty="0">
                <a:solidFill>
                  <a:srgbClr val="202124"/>
                </a:solidFill>
              </a:rPr>
              <a:t>Reason to grant – (US &amp; UNHCR) </a:t>
            </a:r>
            <a:r>
              <a:rPr lang="en-US" b="0" i="0" dirty="0">
                <a:solidFill>
                  <a:srgbClr val="000000"/>
                </a:solidFill>
                <a:effectLst/>
              </a:rPr>
              <a:t>unable to return because of persecution or a well-founded fear of persecution based on:  </a:t>
            </a:r>
            <a:r>
              <a:rPr lang="en-US" b="1" i="0" dirty="0">
                <a:solidFill>
                  <a:srgbClr val="000000"/>
                </a:solidFill>
                <a:effectLst/>
              </a:rPr>
              <a:t>race, religion, nationality, membership in a particular social group, or political opinion.  (</a:t>
            </a:r>
            <a:r>
              <a:rPr lang="en-US" b="1" i="0" u="sng" dirty="0">
                <a:solidFill>
                  <a:srgbClr val="000000"/>
                </a:solidFill>
                <a:effectLst/>
              </a:rPr>
              <a:t>Not economic hardship!</a:t>
            </a:r>
            <a:r>
              <a:rPr lang="en-US" b="1" i="0" dirty="0">
                <a:solidFill>
                  <a:srgbClr val="000000"/>
                </a:solidFill>
                <a:effectLst/>
              </a:rPr>
              <a:t>)</a:t>
            </a:r>
          </a:p>
          <a:p>
            <a:pPr marL="0" indent="0">
              <a:buNone/>
            </a:pPr>
            <a:r>
              <a:rPr lang="en-US" dirty="0">
                <a:solidFill>
                  <a:srgbClr val="000000"/>
                </a:solidFill>
              </a:rPr>
              <a:t>    </a:t>
            </a:r>
            <a:r>
              <a:rPr lang="en-US" dirty="0">
                <a:solidFill>
                  <a:srgbClr val="FF0000"/>
                </a:solidFill>
              </a:rPr>
              <a:t>Minnesota 115,800 refugees</a:t>
            </a:r>
            <a:endParaRPr lang="en-US" b="1" dirty="0">
              <a:solidFill>
                <a:srgbClr val="202124"/>
              </a:solidFill>
            </a:endParaRPr>
          </a:p>
        </p:txBody>
      </p:sp>
      <p:sp>
        <p:nvSpPr>
          <p:cNvPr id="4" name="Slide Number Placeholder 3">
            <a:extLst>
              <a:ext uri="{FF2B5EF4-FFF2-40B4-BE49-F238E27FC236}">
                <a16:creationId xmlns:a16="http://schemas.microsoft.com/office/drawing/2014/main" id="{9B951A61-20D8-9D05-0DAA-C51E67EDDF58}"/>
              </a:ext>
            </a:extLst>
          </p:cNvPr>
          <p:cNvSpPr>
            <a:spLocks noGrp="1"/>
          </p:cNvSpPr>
          <p:nvPr>
            <p:ph type="sldNum" sz="quarter" idx="12"/>
          </p:nvPr>
        </p:nvSpPr>
        <p:spPr/>
        <p:txBody>
          <a:bodyPr/>
          <a:lstStyle/>
          <a:p>
            <a:fld id="{DE7950FE-12CD-4508-ACD8-B6DEBE1BB436}" type="slidenum">
              <a:rPr lang="en-US" smtClean="0"/>
              <a:t>38</a:t>
            </a:fld>
            <a:endParaRPr lang="en-US"/>
          </a:p>
        </p:txBody>
      </p:sp>
    </p:spTree>
    <p:extLst>
      <p:ext uri="{BB962C8B-B14F-4D97-AF65-F5344CB8AC3E}">
        <p14:creationId xmlns:p14="http://schemas.microsoft.com/office/powerpoint/2010/main" val="296507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68518-F94A-0E5B-798E-75D6E3100BA1}"/>
              </a:ext>
            </a:extLst>
          </p:cNvPr>
          <p:cNvSpPr>
            <a:spLocks noGrp="1"/>
          </p:cNvSpPr>
          <p:nvPr>
            <p:ph type="title"/>
          </p:nvPr>
        </p:nvSpPr>
        <p:spPr/>
        <p:txBody>
          <a:bodyPr/>
          <a:lstStyle/>
          <a:p>
            <a:r>
              <a:rPr lang="en-US" dirty="0">
                <a:solidFill>
                  <a:schemeClr val="bg1"/>
                </a:solidFill>
              </a:rPr>
              <a:t>Se</a:t>
            </a:r>
            <a:r>
              <a:rPr lang="en-US" dirty="0"/>
              <a:t>paration of Children</a:t>
            </a:r>
          </a:p>
        </p:txBody>
      </p:sp>
      <p:sp>
        <p:nvSpPr>
          <p:cNvPr id="4" name="Slide Number Placeholder 3">
            <a:extLst>
              <a:ext uri="{FF2B5EF4-FFF2-40B4-BE49-F238E27FC236}">
                <a16:creationId xmlns:a16="http://schemas.microsoft.com/office/drawing/2014/main" id="{8B66845D-36D9-5F3E-9A3F-9217F096B749}"/>
              </a:ext>
            </a:extLst>
          </p:cNvPr>
          <p:cNvSpPr>
            <a:spLocks noGrp="1"/>
          </p:cNvSpPr>
          <p:nvPr>
            <p:ph type="sldNum" sz="quarter" idx="12"/>
          </p:nvPr>
        </p:nvSpPr>
        <p:spPr/>
        <p:txBody>
          <a:bodyPr/>
          <a:lstStyle/>
          <a:p>
            <a:fld id="{DE7950FE-12CD-4508-ACD8-B6DEBE1BB436}" type="slidenum">
              <a:rPr lang="en-US" smtClean="0"/>
              <a:t>39</a:t>
            </a:fld>
            <a:endParaRPr lang="en-US"/>
          </a:p>
        </p:txBody>
      </p:sp>
      <p:pic>
        <p:nvPicPr>
          <p:cNvPr id="5122" name="Picture 2" descr="A two-year-old Honduran asylum seeker cries as her mother is searched and detained near the U.S.-Mexico border on June 12, 2018 in McAllen, Texas.">
            <a:extLst>
              <a:ext uri="{FF2B5EF4-FFF2-40B4-BE49-F238E27FC236}">
                <a16:creationId xmlns:a16="http://schemas.microsoft.com/office/drawing/2014/main" id="{E2BBFE2D-3D16-3131-3B0C-CA7680526E3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57400" y="1572419"/>
            <a:ext cx="8229600" cy="462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421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B4F4D-A341-752D-D1FC-EE7DB7DEF9C4}"/>
              </a:ext>
            </a:extLst>
          </p:cNvPr>
          <p:cNvSpPr>
            <a:spLocks noGrp="1"/>
          </p:cNvSpPr>
          <p:nvPr>
            <p:ph type="title"/>
          </p:nvPr>
        </p:nvSpPr>
        <p:spPr/>
        <p:txBody>
          <a:bodyPr/>
          <a:lstStyle/>
          <a:p>
            <a:r>
              <a:rPr lang="en-US" dirty="0">
                <a:solidFill>
                  <a:schemeClr val="bg1"/>
                </a:solidFill>
              </a:rPr>
              <a:t>Me</a:t>
            </a:r>
            <a:r>
              <a:rPr lang="en-US" dirty="0"/>
              <a:t>xican-Born People in the US</a:t>
            </a:r>
          </a:p>
        </p:txBody>
      </p:sp>
      <p:sp>
        <p:nvSpPr>
          <p:cNvPr id="4" name="Slide Number Placeholder 3">
            <a:extLst>
              <a:ext uri="{FF2B5EF4-FFF2-40B4-BE49-F238E27FC236}">
                <a16:creationId xmlns:a16="http://schemas.microsoft.com/office/drawing/2014/main" id="{5CA9AEC2-6CDB-0B86-749F-71CAE8EC1240}"/>
              </a:ext>
            </a:extLst>
          </p:cNvPr>
          <p:cNvSpPr>
            <a:spLocks noGrp="1"/>
          </p:cNvSpPr>
          <p:nvPr>
            <p:ph type="sldNum" sz="quarter" idx="12"/>
          </p:nvPr>
        </p:nvSpPr>
        <p:spPr/>
        <p:txBody>
          <a:bodyPr/>
          <a:lstStyle/>
          <a:p>
            <a:fld id="{DE7950FE-12CD-4508-ACD8-B6DEBE1BB436}" type="slidenum">
              <a:rPr lang="en-US" smtClean="0"/>
              <a:t>4</a:t>
            </a:fld>
            <a:endParaRPr lang="en-US"/>
          </a:p>
        </p:txBody>
      </p:sp>
      <p:pic>
        <p:nvPicPr>
          <p:cNvPr id="4098" name="Picture 2">
            <a:extLst>
              <a:ext uri="{FF2B5EF4-FFF2-40B4-BE49-F238E27FC236}">
                <a16:creationId xmlns:a16="http://schemas.microsoft.com/office/drawing/2014/main" id="{BA50F7CA-3611-5C1B-F4FF-29E8A3EA68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417639"/>
            <a:ext cx="7578204" cy="42298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E5A87F1-F563-0816-B8C3-2C4A06FCE00E}"/>
              </a:ext>
            </a:extLst>
          </p:cNvPr>
          <p:cNvSpPr txBox="1"/>
          <p:nvPr/>
        </p:nvSpPr>
        <p:spPr>
          <a:xfrm>
            <a:off x="2971800" y="5647532"/>
            <a:ext cx="7086600" cy="461665"/>
          </a:xfrm>
          <a:prstGeom prst="rect">
            <a:avLst/>
          </a:prstGeom>
          <a:noFill/>
        </p:spPr>
        <p:txBody>
          <a:bodyPr wrap="square" rtlCol="0">
            <a:spAutoFit/>
          </a:bodyPr>
          <a:lstStyle/>
          <a:p>
            <a:r>
              <a:rPr lang="en-US" sz="2400" b="1" dirty="0">
                <a:solidFill>
                  <a:srgbClr val="FF0000"/>
                </a:solidFill>
              </a:rPr>
              <a:t>1 in 14 people born in Mexico currently lives in the US</a:t>
            </a:r>
          </a:p>
        </p:txBody>
      </p:sp>
    </p:spTree>
    <p:extLst>
      <p:ext uri="{BB962C8B-B14F-4D97-AF65-F5344CB8AC3E}">
        <p14:creationId xmlns:p14="http://schemas.microsoft.com/office/powerpoint/2010/main" val="713300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D6563-C781-AD46-DC62-FB8F669C94C3}"/>
              </a:ext>
            </a:extLst>
          </p:cNvPr>
          <p:cNvSpPr>
            <a:spLocks noGrp="1"/>
          </p:cNvSpPr>
          <p:nvPr>
            <p:ph type="title"/>
          </p:nvPr>
        </p:nvSpPr>
        <p:spPr>
          <a:xfrm>
            <a:off x="942975" y="85725"/>
            <a:ext cx="8229600" cy="1143000"/>
          </a:xfrm>
        </p:spPr>
        <p:txBody>
          <a:bodyPr/>
          <a:lstStyle/>
          <a:p>
            <a:r>
              <a:rPr lang="en-US" dirty="0">
                <a:solidFill>
                  <a:schemeClr val="bg1"/>
                </a:solidFill>
              </a:rPr>
              <a:t>Re</a:t>
            </a:r>
            <a:r>
              <a:rPr lang="en-US" dirty="0"/>
              <a:t>main in Mexico Policy - 2019</a:t>
            </a:r>
          </a:p>
        </p:txBody>
      </p:sp>
      <p:sp>
        <p:nvSpPr>
          <p:cNvPr id="4" name="Slide Number Placeholder 3">
            <a:extLst>
              <a:ext uri="{FF2B5EF4-FFF2-40B4-BE49-F238E27FC236}">
                <a16:creationId xmlns:a16="http://schemas.microsoft.com/office/drawing/2014/main" id="{29EC08B3-8928-1823-0030-605F286C5D80}"/>
              </a:ext>
            </a:extLst>
          </p:cNvPr>
          <p:cNvSpPr>
            <a:spLocks noGrp="1"/>
          </p:cNvSpPr>
          <p:nvPr>
            <p:ph type="sldNum" sz="quarter" idx="12"/>
          </p:nvPr>
        </p:nvSpPr>
        <p:spPr/>
        <p:txBody>
          <a:bodyPr/>
          <a:lstStyle/>
          <a:p>
            <a:fld id="{DE7950FE-12CD-4508-ACD8-B6DEBE1BB436}" type="slidenum">
              <a:rPr lang="en-US" smtClean="0"/>
              <a:t>40</a:t>
            </a:fld>
            <a:endParaRPr lang="en-US"/>
          </a:p>
        </p:txBody>
      </p:sp>
      <p:pic>
        <p:nvPicPr>
          <p:cNvPr id="6146" name="Picture 2" descr="undefined">
            <a:extLst>
              <a:ext uri="{FF2B5EF4-FFF2-40B4-BE49-F238E27FC236}">
                <a16:creationId xmlns:a16="http://schemas.microsoft.com/office/drawing/2014/main" id="{90E8B589-2C41-6E31-E69B-4979370B916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168255" y="1435875"/>
            <a:ext cx="3397790"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CB385B9-6AFF-A04C-E201-424831A144CE}"/>
              </a:ext>
            </a:extLst>
          </p:cNvPr>
          <p:cNvSpPr txBox="1"/>
          <p:nvPr/>
        </p:nvSpPr>
        <p:spPr>
          <a:xfrm>
            <a:off x="5753100" y="1435874"/>
            <a:ext cx="4648200" cy="4493538"/>
          </a:xfrm>
          <a:prstGeom prst="rect">
            <a:avLst/>
          </a:prstGeom>
          <a:noFill/>
        </p:spPr>
        <p:txBody>
          <a:bodyPr wrap="square" rtlCol="0">
            <a:spAutoFit/>
          </a:bodyPr>
          <a:lstStyle/>
          <a:p>
            <a:pPr marL="285750" indent="-285750">
              <a:buFont typeface="Arial" panose="020B0604020202020204" pitchFamily="34" charset="0"/>
              <a:buChar char="•"/>
            </a:pPr>
            <a:r>
              <a:rPr lang="en-US" sz="2600" dirty="0"/>
              <a:t>Applies to non-Mexicans asking for asylum</a:t>
            </a:r>
          </a:p>
          <a:p>
            <a:pPr marL="285750" indent="-285750">
              <a:buFont typeface="Arial" panose="020B0604020202020204" pitchFamily="34" charset="0"/>
              <a:buChar char="•"/>
            </a:pPr>
            <a:r>
              <a:rPr lang="en-US" sz="2600" dirty="0"/>
              <a:t>Must wait in Mexico while case being heard</a:t>
            </a:r>
          </a:p>
          <a:p>
            <a:pPr marL="285750" indent="-285750">
              <a:buFont typeface="Arial" panose="020B0604020202020204" pitchFamily="34" charset="0"/>
              <a:buChar char="•"/>
            </a:pPr>
            <a:r>
              <a:rPr lang="en-US" sz="2600" dirty="0"/>
              <a:t>Not applied to unaccompanied minors</a:t>
            </a:r>
          </a:p>
          <a:p>
            <a:pPr marL="285750" indent="-285750">
              <a:buFont typeface="Arial" panose="020B0604020202020204" pitchFamily="34" charset="0"/>
              <a:buChar char="•"/>
            </a:pPr>
            <a:r>
              <a:rPr lang="en-US" sz="2600" dirty="0"/>
              <a:t>Not eligible for asylum if passed through another nation on way.</a:t>
            </a:r>
          </a:p>
          <a:p>
            <a:pPr marL="285750" indent="-285750">
              <a:buFont typeface="Arial" panose="020B0604020202020204" pitchFamily="34" charset="0"/>
              <a:buChar char="•"/>
            </a:pPr>
            <a:r>
              <a:rPr lang="en-US" sz="2600" dirty="0"/>
              <a:t>Dangerous in Mexico</a:t>
            </a:r>
          </a:p>
          <a:p>
            <a:pPr marL="285750" indent="-285750">
              <a:buFont typeface="Arial" panose="020B0604020202020204" pitchFamily="34" charset="0"/>
              <a:buChar char="•"/>
            </a:pPr>
            <a:r>
              <a:rPr lang="en-US" sz="2600" dirty="0"/>
              <a:t>In the courts now, not in effect</a:t>
            </a:r>
          </a:p>
        </p:txBody>
      </p:sp>
    </p:spTree>
    <p:extLst>
      <p:ext uri="{BB962C8B-B14F-4D97-AF65-F5344CB8AC3E}">
        <p14:creationId xmlns:p14="http://schemas.microsoft.com/office/powerpoint/2010/main" val="1790834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1BCF2-E42A-88B8-8374-D2AE2DEE1085}"/>
              </a:ext>
            </a:extLst>
          </p:cNvPr>
          <p:cNvSpPr>
            <a:spLocks noGrp="1"/>
          </p:cNvSpPr>
          <p:nvPr>
            <p:ph type="title"/>
          </p:nvPr>
        </p:nvSpPr>
        <p:spPr/>
        <p:txBody>
          <a:bodyPr/>
          <a:lstStyle/>
          <a:p>
            <a:r>
              <a:rPr lang="en-US" dirty="0">
                <a:solidFill>
                  <a:schemeClr val="bg1"/>
                </a:solidFill>
              </a:rPr>
              <a:t>Co</a:t>
            </a:r>
            <a:r>
              <a:rPr lang="en-US" dirty="0"/>
              <a:t>vid and Title 42</a:t>
            </a:r>
          </a:p>
        </p:txBody>
      </p:sp>
      <p:pic>
        <p:nvPicPr>
          <p:cNvPr id="6" name="Content Placeholder 5">
            <a:extLst>
              <a:ext uri="{FF2B5EF4-FFF2-40B4-BE49-F238E27FC236}">
                <a16:creationId xmlns:a16="http://schemas.microsoft.com/office/drawing/2014/main" id="{78F4D4CB-444F-E121-8059-920DDE8BBB28}"/>
              </a:ext>
            </a:extLst>
          </p:cNvPr>
          <p:cNvPicPr>
            <a:picLocks noGrp="1" noChangeAspect="1"/>
          </p:cNvPicPr>
          <p:nvPr>
            <p:ph idx="1"/>
          </p:nvPr>
        </p:nvPicPr>
        <p:blipFill>
          <a:blip r:embed="rId2">
            <a:lum/>
            <a:extLst>
              <a:ext uri="{28A0092B-C50C-407E-A947-70E740481C1C}">
                <a14:useLocalDpi xmlns:a14="http://schemas.microsoft.com/office/drawing/2010/main" val="0"/>
              </a:ext>
            </a:extLst>
          </a:blip>
          <a:stretch>
            <a:fillRect/>
          </a:stretch>
        </p:blipFill>
        <p:spPr>
          <a:xfrm>
            <a:off x="1828801" y="1417639"/>
            <a:ext cx="3490611" cy="4525963"/>
          </a:xfrm>
        </p:spPr>
      </p:pic>
      <p:sp>
        <p:nvSpPr>
          <p:cNvPr id="4" name="Slide Number Placeholder 3">
            <a:extLst>
              <a:ext uri="{FF2B5EF4-FFF2-40B4-BE49-F238E27FC236}">
                <a16:creationId xmlns:a16="http://schemas.microsoft.com/office/drawing/2014/main" id="{D19CCC79-44EE-387F-E78F-2D5232C28A5C}"/>
              </a:ext>
            </a:extLst>
          </p:cNvPr>
          <p:cNvSpPr>
            <a:spLocks noGrp="1"/>
          </p:cNvSpPr>
          <p:nvPr>
            <p:ph type="sldNum" sz="quarter" idx="12"/>
          </p:nvPr>
        </p:nvSpPr>
        <p:spPr/>
        <p:txBody>
          <a:bodyPr/>
          <a:lstStyle/>
          <a:p>
            <a:fld id="{DE7950FE-12CD-4508-ACD8-B6DEBE1BB436}" type="slidenum">
              <a:rPr lang="en-US" smtClean="0"/>
              <a:t>41</a:t>
            </a:fld>
            <a:endParaRPr lang="en-US"/>
          </a:p>
        </p:txBody>
      </p:sp>
      <p:sp>
        <p:nvSpPr>
          <p:cNvPr id="8" name="TextBox 7">
            <a:extLst>
              <a:ext uri="{FF2B5EF4-FFF2-40B4-BE49-F238E27FC236}">
                <a16:creationId xmlns:a16="http://schemas.microsoft.com/office/drawing/2014/main" id="{26C2E61D-D64B-743A-A364-2F8BF3C6701F}"/>
              </a:ext>
            </a:extLst>
          </p:cNvPr>
          <p:cNvSpPr txBox="1"/>
          <p:nvPr/>
        </p:nvSpPr>
        <p:spPr>
          <a:xfrm>
            <a:off x="5562600" y="1417638"/>
            <a:ext cx="4648200" cy="3539430"/>
          </a:xfrm>
          <a:prstGeom prst="rect">
            <a:avLst/>
          </a:prstGeom>
          <a:noFill/>
        </p:spPr>
        <p:txBody>
          <a:bodyPr wrap="square" rtlCol="0">
            <a:spAutoFit/>
          </a:bodyPr>
          <a:lstStyle/>
          <a:p>
            <a:pPr marL="285750" indent="-285750">
              <a:buFont typeface="Arial" panose="020B0604020202020204" pitchFamily="34" charset="0"/>
              <a:buChar char="•"/>
            </a:pPr>
            <a:r>
              <a:rPr lang="en-US" sz="2800" dirty="0"/>
              <a:t>Started in March 2020.</a:t>
            </a:r>
          </a:p>
          <a:p>
            <a:pPr marL="285750" indent="-285750">
              <a:buFont typeface="Arial" panose="020B0604020202020204" pitchFamily="34" charset="0"/>
              <a:buChar char="•"/>
            </a:pPr>
            <a:r>
              <a:rPr lang="en-US" sz="2800" dirty="0"/>
              <a:t>Used to limit Covid</a:t>
            </a:r>
          </a:p>
          <a:p>
            <a:pPr marL="285750" indent="-285750">
              <a:buFont typeface="Arial" panose="020B0604020202020204" pitchFamily="34" charset="0"/>
              <a:buChar char="•"/>
            </a:pPr>
            <a:r>
              <a:rPr lang="en-US" sz="2800" dirty="0"/>
              <a:t>Migrants who crossed into United States</a:t>
            </a:r>
            <a:r>
              <a:rPr lang="en-US" sz="2800" b="1" dirty="0"/>
              <a:t> not </a:t>
            </a:r>
            <a:r>
              <a:rPr lang="en-US" sz="2800" dirty="0"/>
              <a:t>allowed to ask for asylum</a:t>
            </a:r>
          </a:p>
          <a:p>
            <a:pPr marL="285750" indent="-285750">
              <a:buFont typeface="Arial" panose="020B0604020202020204" pitchFamily="34" charset="0"/>
              <a:buChar char="•"/>
            </a:pPr>
            <a:r>
              <a:rPr lang="en-US" sz="2800" dirty="0"/>
              <a:t>Returned to Mexico, not given a hearing</a:t>
            </a:r>
          </a:p>
          <a:p>
            <a:pPr marL="285750" indent="-285750">
              <a:buFont typeface="Arial" panose="020B0604020202020204" pitchFamily="34" charset="0"/>
              <a:buChar char="•"/>
            </a:pPr>
            <a:r>
              <a:rPr lang="en-US" sz="2800" dirty="0"/>
              <a:t>Ended May 2023 </a:t>
            </a:r>
          </a:p>
        </p:txBody>
      </p:sp>
    </p:spTree>
    <p:extLst>
      <p:ext uri="{BB962C8B-B14F-4D97-AF65-F5344CB8AC3E}">
        <p14:creationId xmlns:p14="http://schemas.microsoft.com/office/powerpoint/2010/main" val="31246543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0BAA5-3EF6-7AC8-2723-8D671E40043E}"/>
              </a:ext>
            </a:extLst>
          </p:cNvPr>
          <p:cNvSpPr>
            <a:spLocks noGrp="1"/>
          </p:cNvSpPr>
          <p:nvPr>
            <p:ph type="title"/>
          </p:nvPr>
        </p:nvSpPr>
        <p:spPr/>
        <p:txBody>
          <a:bodyPr/>
          <a:lstStyle/>
          <a:p>
            <a:r>
              <a:rPr lang="en-US" dirty="0">
                <a:solidFill>
                  <a:schemeClr val="bg1"/>
                </a:solidFill>
              </a:rPr>
              <a:t>Th</a:t>
            </a:r>
            <a:r>
              <a:rPr lang="en-US" dirty="0"/>
              <a:t>e Surge of Venezuelans</a:t>
            </a:r>
          </a:p>
        </p:txBody>
      </p:sp>
      <p:pic>
        <p:nvPicPr>
          <p:cNvPr id="5" name="Content Placeholder 4">
            <a:extLst>
              <a:ext uri="{FF2B5EF4-FFF2-40B4-BE49-F238E27FC236}">
                <a16:creationId xmlns:a16="http://schemas.microsoft.com/office/drawing/2014/main" id="{564DF1E8-26F9-21A4-3F7A-E8763D389DF8}"/>
              </a:ext>
            </a:extLst>
          </p:cNvPr>
          <p:cNvPicPr>
            <a:picLocks noGrp="1" noChangeAspect="1"/>
          </p:cNvPicPr>
          <p:nvPr>
            <p:ph idx="1"/>
          </p:nvPr>
        </p:nvPicPr>
        <p:blipFill>
          <a:blip r:embed="rId2"/>
          <a:stretch>
            <a:fillRect/>
          </a:stretch>
        </p:blipFill>
        <p:spPr>
          <a:xfrm>
            <a:off x="1752601" y="1421356"/>
            <a:ext cx="3609455" cy="4525963"/>
          </a:xfrm>
          <a:prstGeom prst="rect">
            <a:avLst/>
          </a:prstGeom>
        </p:spPr>
      </p:pic>
      <p:sp>
        <p:nvSpPr>
          <p:cNvPr id="4" name="Slide Number Placeholder 3">
            <a:extLst>
              <a:ext uri="{FF2B5EF4-FFF2-40B4-BE49-F238E27FC236}">
                <a16:creationId xmlns:a16="http://schemas.microsoft.com/office/drawing/2014/main" id="{E952E243-B27A-F499-C627-91F3DAA88967}"/>
              </a:ext>
            </a:extLst>
          </p:cNvPr>
          <p:cNvSpPr>
            <a:spLocks noGrp="1"/>
          </p:cNvSpPr>
          <p:nvPr>
            <p:ph type="sldNum" sz="quarter" idx="12"/>
          </p:nvPr>
        </p:nvSpPr>
        <p:spPr/>
        <p:txBody>
          <a:bodyPr/>
          <a:lstStyle/>
          <a:p>
            <a:fld id="{DE7950FE-12CD-4508-ACD8-B6DEBE1BB436}" type="slidenum">
              <a:rPr lang="en-US" smtClean="0"/>
              <a:t>42</a:t>
            </a:fld>
            <a:endParaRPr lang="en-US"/>
          </a:p>
        </p:txBody>
      </p:sp>
      <p:sp>
        <p:nvSpPr>
          <p:cNvPr id="6" name="TextBox 5">
            <a:extLst>
              <a:ext uri="{FF2B5EF4-FFF2-40B4-BE49-F238E27FC236}">
                <a16:creationId xmlns:a16="http://schemas.microsoft.com/office/drawing/2014/main" id="{72C56CD0-2768-CC77-1DE0-C4A1B0099976}"/>
              </a:ext>
            </a:extLst>
          </p:cNvPr>
          <p:cNvSpPr txBox="1"/>
          <p:nvPr/>
        </p:nvSpPr>
        <p:spPr>
          <a:xfrm>
            <a:off x="5696416" y="1600200"/>
            <a:ext cx="4742985" cy="3970318"/>
          </a:xfrm>
          <a:prstGeom prst="rect">
            <a:avLst/>
          </a:prstGeom>
          <a:noFill/>
        </p:spPr>
        <p:txBody>
          <a:bodyPr wrap="square" rtlCol="0">
            <a:spAutoFit/>
          </a:bodyPr>
          <a:lstStyle/>
          <a:p>
            <a:pPr marL="342900" indent="-342900">
              <a:buFont typeface="Symbol"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Almost 8 million Venezuelans have left</a:t>
            </a:r>
          </a:p>
          <a:p>
            <a:pPr marL="342900" indent="-342900">
              <a:buFont typeface="Symbol"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Caused by economic mismanagement, hyperinflation, unrest, violence</a:t>
            </a:r>
          </a:p>
          <a:p>
            <a:pPr marL="342900" indent="-342900">
              <a:buFont typeface="Symbol"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Largest national group arrested for entering US</a:t>
            </a:r>
          </a:p>
          <a:p>
            <a:pPr marL="342900" indent="-342900">
              <a:buFont typeface="Symbol" pitchFamily="2" charset="2"/>
              <a:buChar char=""/>
            </a:pPr>
            <a:r>
              <a:rPr lang="en-US" sz="2800" dirty="0">
                <a:latin typeface="Calibri" panose="020F0502020204030204" pitchFamily="34" charset="0"/>
                <a:ea typeface="Calibri" panose="020F0502020204030204" pitchFamily="34" charset="0"/>
                <a:cs typeface="Times New Roman" panose="02020603050405020304" pitchFamily="18" charset="0"/>
              </a:rPr>
              <a:t>Temporary Protected Status</a:t>
            </a:r>
          </a:p>
        </p:txBody>
      </p:sp>
    </p:spTree>
    <p:extLst>
      <p:ext uri="{BB962C8B-B14F-4D97-AF65-F5344CB8AC3E}">
        <p14:creationId xmlns:p14="http://schemas.microsoft.com/office/powerpoint/2010/main" val="9705810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B118D-E942-4BAD-9EE9-3F3FD3BE195D}"/>
              </a:ext>
            </a:extLst>
          </p:cNvPr>
          <p:cNvSpPr>
            <a:spLocks noGrp="1"/>
          </p:cNvSpPr>
          <p:nvPr>
            <p:ph type="title"/>
          </p:nvPr>
        </p:nvSpPr>
        <p:spPr/>
        <p:txBody>
          <a:bodyPr/>
          <a:lstStyle/>
          <a:p>
            <a:r>
              <a:rPr lang="en-US" dirty="0">
                <a:solidFill>
                  <a:schemeClr val="bg1"/>
                </a:solidFill>
              </a:rPr>
              <a:t> Th</a:t>
            </a:r>
            <a:r>
              <a:rPr lang="en-US" dirty="0"/>
              <a:t>e Bussing of Migrants</a:t>
            </a:r>
          </a:p>
        </p:txBody>
      </p:sp>
      <p:pic>
        <p:nvPicPr>
          <p:cNvPr id="5" name="Content Placeholder 4">
            <a:extLst>
              <a:ext uri="{FF2B5EF4-FFF2-40B4-BE49-F238E27FC236}">
                <a16:creationId xmlns:a16="http://schemas.microsoft.com/office/drawing/2014/main" id="{32910C1A-1FCC-A33A-7891-2339F94E7374}"/>
              </a:ext>
            </a:extLst>
          </p:cNvPr>
          <p:cNvPicPr>
            <a:picLocks noGrp="1" noChangeAspect="1"/>
          </p:cNvPicPr>
          <p:nvPr>
            <p:ph idx="1"/>
          </p:nvPr>
        </p:nvPicPr>
        <p:blipFill>
          <a:blip r:embed="rId3"/>
          <a:stretch>
            <a:fillRect/>
          </a:stretch>
        </p:blipFill>
        <p:spPr>
          <a:xfrm>
            <a:off x="2590801" y="1448688"/>
            <a:ext cx="7162800" cy="4728385"/>
          </a:xfrm>
          <a:prstGeom prst="rect">
            <a:avLst/>
          </a:prstGeom>
        </p:spPr>
      </p:pic>
      <p:sp>
        <p:nvSpPr>
          <p:cNvPr id="4" name="Slide Number Placeholder 3">
            <a:extLst>
              <a:ext uri="{FF2B5EF4-FFF2-40B4-BE49-F238E27FC236}">
                <a16:creationId xmlns:a16="http://schemas.microsoft.com/office/drawing/2014/main" id="{249774B5-E64A-46E5-D3E2-18B1EDD9CB5E}"/>
              </a:ext>
            </a:extLst>
          </p:cNvPr>
          <p:cNvSpPr>
            <a:spLocks noGrp="1"/>
          </p:cNvSpPr>
          <p:nvPr>
            <p:ph type="sldNum" sz="quarter" idx="12"/>
          </p:nvPr>
        </p:nvSpPr>
        <p:spPr/>
        <p:txBody>
          <a:bodyPr/>
          <a:lstStyle/>
          <a:p>
            <a:fld id="{DE7950FE-12CD-4508-ACD8-B6DEBE1BB436}" type="slidenum">
              <a:rPr lang="en-US" smtClean="0"/>
              <a:t>43</a:t>
            </a:fld>
            <a:endParaRPr lang="en-US"/>
          </a:p>
        </p:txBody>
      </p:sp>
    </p:spTree>
    <p:extLst>
      <p:ext uri="{BB962C8B-B14F-4D97-AF65-F5344CB8AC3E}">
        <p14:creationId xmlns:p14="http://schemas.microsoft.com/office/powerpoint/2010/main" val="21336915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6C94E-CDDC-323B-DA90-4884A830C844}"/>
              </a:ext>
            </a:extLst>
          </p:cNvPr>
          <p:cNvSpPr>
            <a:spLocks noGrp="1"/>
          </p:cNvSpPr>
          <p:nvPr>
            <p:ph type="title"/>
          </p:nvPr>
        </p:nvSpPr>
        <p:spPr/>
        <p:txBody>
          <a:bodyPr/>
          <a:lstStyle/>
          <a:p>
            <a:r>
              <a:rPr lang="en-US" dirty="0">
                <a:solidFill>
                  <a:schemeClr val="bg1"/>
                </a:solidFill>
              </a:rPr>
              <a:t>Bid</a:t>
            </a:r>
            <a:r>
              <a:rPr lang="en-US" dirty="0"/>
              <a:t>en’s Executive Order</a:t>
            </a:r>
          </a:p>
        </p:txBody>
      </p:sp>
      <p:sp>
        <p:nvSpPr>
          <p:cNvPr id="3" name="Content Placeholder 2">
            <a:extLst>
              <a:ext uri="{FF2B5EF4-FFF2-40B4-BE49-F238E27FC236}">
                <a16:creationId xmlns:a16="http://schemas.microsoft.com/office/drawing/2014/main" id="{99F9CDB3-C2B3-38F2-7254-9F883542A904}"/>
              </a:ext>
            </a:extLst>
          </p:cNvPr>
          <p:cNvSpPr>
            <a:spLocks noGrp="1"/>
          </p:cNvSpPr>
          <p:nvPr>
            <p:ph idx="1"/>
          </p:nvPr>
        </p:nvSpPr>
        <p:spPr>
          <a:xfrm>
            <a:off x="838200" y="1501139"/>
            <a:ext cx="8956964" cy="4193080"/>
          </a:xfrm>
        </p:spPr>
        <p:txBody>
          <a:bodyPr>
            <a:normAutofit lnSpcReduction="10000"/>
          </a:bodyPr>
          <a:lstStyle/>
          <a:p>
            <a:r>
              <a:rPr lang="en-US" sz="2400" dirty="0"/>
              <a:t>Issued June 2024</a:t>
            </a:r>
          </a:p>
          <a:p>
            <a:r>
              <a:rPr lang="en-US" sz="2400" dirty="0"/>
              <a:t>Takes effect if unauthorized crossings exceed daily average of 2,500</a:t>
            </a:r>
          </a:p>
          <a:p>
            <a:r>
              <a:rPr lang="en-US" sz="2400" dirty="0"/>
              <a:t>December, 2023 average 8,000/day, April, 2024 fell to 4,300</a:t>
            </a:r>
          </a:p>
          <a:p>
            <a:r>
              <a:rPr lang="en-US" sz="2400" dirty="0"/>
              <a:t>3,200 per day in first week</a:t>
            </a:r>
          </a:p>
          <a:p>
            <a:r>
              <a:rPr lang="en-US" sz="2400" dirty="0"/>
              <a:t>Migrants who cross without authorization not eligible for asylum</a:t>
            </a:r>
          </a:p>
          <a:p>
            <a:r>
              <a:rPr lang="en-US" sz="2400" dirty="0"/>
              <a:t>Expedited removal</a:t>
            </a:r>
          </a:p>
          <a:p>
            <a:r>
              <a:rPr lang="en-US" sz="2400" dirty="0"/>
              <a:t>Unaccompanied children and </a:t>
            </a:r>
          </a:p>
          <a:p>
            <a:pPr marL="0" indent="0">
              <a:buNone/>
            </a:pPr>
            <a:r>
              <a:rPr lang="en-US" sz="2400" dirty="0"/>
              <a:t>human trafficking victims exempted</a:t>
            </a:r>
          </a:p>
          <a:p>
            <a:r>
              <a:rPr lang="en-US" sz="2400" dirty="0"/>
              <a:t>Mexico won’t accept all, some released </a:t>
            </a:r>
          </a:p>
          <a:p>
            <a:r>
              <a:rPr lang="en-US" sz="2400" dirty="0"/>
              <a:t>Being challenged in the courts</a:t>
            </a:r>
          </a:p>
          <a:p>
            <a:endParaRPr lang="en-US" dirty="0"/>
          </a:p>
        </p:txBody>
      </p:sp>
      <p:sp>
        <p:nvSpPr>
          <p:cNvPr id="4" name="Slide Number Placeholder 3">
            <a:extLst>
              <a:ext uri="{FF2B5EF4-FFF2-40B4-BE49-F238E27FC236}">
                <a16:creationId xmlns:a16="http://schemas.microsoft.com/office/drawing/2014/main" id="{B86ADEFB-C86E-342F-1BE4-336A809888ED}"/>
              </a:ext>
            </a:extLst>
          </p:cNvPr>
          <p:cNvSpPr>
            <a:spLocks noGrp="1"/>
          </p:cNvSpPr>
          <p:nvPr>
            <p:ph type="sldNum" sz="quarter" idx="12"/>
          </p:nvPr>
        </p:nvSpPr>
        <p:spPr/>
        <p:txBody>
          <a:bodyPr/>
          <a:lstStyle/>
          <a:p>
            <a:fld id="{D9F085D5-EC86-4F6A-B501-C1359CB39116}" type="slidenum">
              <a:rPr lang="en-GB" smtClean="0"/>
              <a:t>44</a:t>
            </a:fld>
            <a:endParaRPr lang="en-GB"/>
          </a:p>
        </p:txBody>
      </p:sp>
      <p:pic>
        <p:nvPicPr>
          <p:cNvPr id="1032" name="Picture 8" descr="CIUDAD JUAREZ, MEXICO - MARCH 20: Hundreds of migrants set up camp on the Rio Grande, waiting for Texas National Guard agents to let them enter the border wall in Ciudad Juarez, Mexico on March 20, 2024. ">
            <a:extLst>
              <a:ext uri="{FF2B5EF4-FFF2-40B4-BE49-F238E27FC236}">
                <a16:creationId xmlns:a16="http://schemas.microsoft.com/office/drawing/2014/main" id="{631FDC5F-C468-B654-93A0-32FE066FFB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5311" y="3574472"/>
            <a:ext cx="5835101" cy="3283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231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4158E97-488E-477B-8979-B05378DB71FC}"/>
              </a:ext>
            </a:extLst>
          </p:cNvPr>
          <p:cNvSpPr>
            <a:spLocks noGrp="1"/>
          </p:cNvSpPr>
          <p:nvPr>
            <p:ph type="sldNum" sz="quarter" idx="12"/>
          </p:nvPr>
        </p:nvSpPr>
        <p:spPr/>
        <p:txBody>
          <a:bodyPr/>
          <a:lstStyle/>
          <a:p>
            <a:fld id="{DE7950FE-12CD-4508-ACD8-B6DEBE1BB436}" type="slidenum">
              <a:rPr lang="en-US" smtClean="0"/>
              <a:t>45</a:t>
            </a:fld>
            <a:endParaRPr lang="en-US"/>
          </a:p>
        </p:txBody>
      </p:sp>
      <p:pic>
        <p:nvPicPr>
          <p:cNvPr id="9218" name="Picture 2" descr="Final Thoughts Images – Browse 3,620 Stock Photos, Vectors, and Video |  Adobe Stock">
            <a:extLst>
              <a:ext uri="{FF2B5EF4-FFF2-40B4-BE49-F238E27FC236}">
                <a16:creationId xmlns:a16="http://schemas.microsoft.com/office/drawing/2014/main" id="{C3277B67-A558-3E44-083D-F9FFA00233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7128" y="262649"/>
            <a:ext cx="8648952" cy="5920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42345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925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www.NEEDEcon.org</a:t>
            </a:r>
            <a:endParaRPr lang="en-US" dirty="0"/>
          </a:p>
          <a:p>
            <a:pPr marL="0" indent="0" algn="ctr">
              <a:buNone/>
            </a:pPr>
            <a:r>
              <a:rPr lang="en-US" dirty="0"/>
              <a:t>Robert </a:t>
            </a:r>
            <a:r>
              <a:rPr lang="en-US" dirty="0" err="1"/>
              <a:t>Gitter</a:t>
            </a:r>
            <a:endParaRPr lang="en-US" dirty="0"/>
          </a:p>
          <a:p>
            <a:pPr marL="0" indent="0" algn="ctr">
              <a:buNone/>
            </a:pPr>
            <a:r>
              <a:rPr lang="en-US" dirty="0">
                <a:hlinkClick r:id="rId3"/>
              </a:rPr>
              <a:t>rjgitter@owu.edu</a:t>
            </a:r>
            <a:endParaRPr lang="en-US" dirty="0"/>
          </a:p>
          <a:p>
            <a:pPr marL="0" indent="0" algn="ctr">
              <a:buNone/>
            </a:pPr>
            <a:r>
              <a:rPr lang="en-US" dirty="0"/>
              <a:t>Contact NEED: </a:t>
            </a:r>
            <a:r>
              <a:rPr lang="en-US" dirty="0">
                <a:hlinkClick r:id="rId4"/>
              </a:rPr>
              <a:t>info@NEEDEcon.org</a:t>
            </a:r>
            <a:endParaRPr lang="en-US" dirty="0"/>
          </a:p>
          <a:p>
            <a:pPr marL="0" indent="0" algn="ctr">
              <a:buNone/>
            </a:pPr>
            <a:endParaRPr lang="en-US" dirty="0"/>
          </a:p>
          <a:p>
            <a:pPr marL="0" indent="0" algn="ctr">
              <a:buNone/>
            </a:pPr>
            <a:r>
              <a:rPr lang="en-US" dirty="0"/>
              <a:t>Submit a testimonial:  </a:t>
            </a:r>
            <a:r>
              <a:rPr lang="en-US" u="sng" dirty="0">
                <a:hlinkClick r:id="rId5"/>
              </a:rPr>
              <a:t>www.NEEDEcon.org/testimonials.php</a:t>
            </a:r>
            <a:endParaRPr lang="en-US" u="sng" dirty="0"/>
          </a:p>
          <a:p>
            <a:pPr marL="0" indent="0" algn="ctr">
              <a:buNone/>
            </a:pPr>
            <a:endParaRPr lang="en-US" u="sng" dirty="0"/>
          </a:p>
          <a:p>
            <a:pPr marL="0" indent="0" algn="ctr">
              <a:buNone/>
            </a:pPr>
            <a:r>
              <a:rPr lang="en-US" dirty="0"/>
              <a:t>Become a Friend of NEED:  www.NEEDEcon.org/friend.php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46</a:t>
            </a:fld>
            <a:endParaRPr lang="en-GB" dirty="0"/>
          </a:p>
        </p:txBody>
      </p:sp>
    </p:spTree>
    <p:extLst>
      <p:ext uri="{BB962C8B-B14F-4D97-AF65-F5344CB8AC3E}">
        <p14:creationId xmlns:p14="http://schemas.microsoft.com/office/powerpoint/2010/main" val="41665071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F2007-E5BE-9E19-5686-9112AB32CB95}"/>
              </a:ext>
            </a:extLst>
          </p:cNvPr>
          <p:cNvSpPr>
            <a:spLocks noGrp="1"/>
          </p:cNvSpPr>
          <p:nvPr>
            <p:ph type="title"/>
          </p:nvPr>
        </p:nvSpPr>
        <p:spPr/>
        <p:txBody>
          <a:bodyPr/>
          <a:lstStyle/>
          <a:p>
            <a:r>
              <a:rPr lang="en-US" dirty="0">
                <a:solidFill>
                  <a:schemeClr val="bg1"/>
                </a:solidFill>
              </a:rPr>
              <a:t>Im</a:t>
            </a:r>
            <a:r>
              <a:rPr lang="en-US" dirty="0"/>
              <a:t>migrant Share of US Population</a:t>
            </a:r>
          </a:p>
        </p:txBody>
      </p:sp>
      <p:pic>
        <p:nvPicPr>
          <p:cNvPr id="6" name="Content Placeholder 5">
            <a:extLst>
              <a:ext uri="{FF2B5EF4-FFF2-40B4-BE49-F238E27FC236}">
                <a16:creationId xmlns:a16="http://schemas.microsoft.com/office/drawing/2014/main" id="{7E9B233B-23BC-2172-DF05-274863CC3A8C}"/>
              </a:ext>
            </a:extLst>
          </p:cNvPr>
          <p:cNvPicPr>
            <a:picLocks noGrp="1" noChangeAspect="1"/>
          </p:cNvPicPr>
          <p:nvPr>
            <p:ph idx="1"/>
          </p:nvPr>
        </p:nvPicPr>
        <p:blipFill>
          <a:blip r:embed="rId2"/>
          <a:stretch>
            <a:fillRect/>
          </a:stretch>
        </p:blipFill>
        <p:spPr>
          <a:xfrm>
            <a:off x="2826328" y="1661360"/>
            <a:ext cx="6904341" cy="5165956"/>
          </a:xfrm>
          <a:prstGeom prst="rect">
            <a:avLst/>
          </a:prstGeom>
        </p:spPr>
      </p:pic>
      <p:sp>
        <p:nvSpPr>
          <p:cNvPr id="4" name="Slide Number Placeholder 3">
            <a:extLst>
              <a:ext uri="{FF2B5EF4-FFF2-40B4-BE49-F238E27FC236}">
                <a16:creationId xmlns:a16="http://schemas.microsoft.com/office/drawing/2014/main" id="{E74A7ED5-D11B-7C50-7AE9-54E358E3C308}"/>
              </a:ext>
            </a:extLst>
          </p:cNvPr>
          <p:cNvSpPr>
            <a:spLocks noGrp="1"/>
          </p:cNvSpPr>
          <p:nvPr>
            <p:ph type="sldNum" sz="quarter" idx="12"/>
          </p:nvPr>
        </p:nvSpPr>
        <p:spPr/>
        <p:txBody>
          <a:bodyPr/>
          <a:lstStyle/>
          <a:p>
            <a:fld id="{DE7950FE-12CD-4508-ACD8-B6DEBE1BB436}" type="slidenum">
              <a:rPr lang="en-US" smtClean="0"/>
              <a:t>5</a:t>
            </a:fld>
            <a:endParaRPr lang="en-US"/>
          </a:p>
        </p:txBody>
      </p:sp>
      <p:sp>
        <p:nvSpPr>
          <p:cNvPr id="3" name="TextBox 2">
            <a:extLst>
              <a:ext uri="{FF2B5EF4-FFF2-40B4-BE49-F238E27FC236}">
                <a16:creationId xmlns:a16="http://schemas.microsoft.com/office/drawing/2014/main" id="{625E913A-6A95-3C03-4C9B-BC8F024B151D}"/>
              </a:ext>
            </a:extLst>
          </p:cNvPr>
          <p:cNvSpPr txBox="1"/>
          <p:nvPr/>
        </p:nvSpPr>
        <p:spPr>
          <a:xfrm>
            <a:off x="838200" y="2964873"/>
            <a:ext cx="1226127" cy="523220"/>
          </a:xfrm>
          <a:prstGeom prst="rect">
            <a:avLst/>
          </a:prstGeom>
          <a:noFill/>
        </p:spPr>
        <p:txBody>
          <a:bodyPr wrap="square" rtlCol="0">
            <a:spAutoFit/>
          </a:bodyPr>
          <a:lstStyle/>
          <a:p>
            <a:r>
              <a:rPr lang="en-US" sz="2800" dirty="0"/>
              <a:t>12.4 %</a:t>
            </a:r>
          </a:p>
        </p:txBody>
      </p:sp>
      <p:sp>
        <p:nvSpPr>
          <p:cNvPr id="5" name="Right Arrow 4">
            <a:extLst>
              <a:ext uri="{FF2B5EF4-FFF2-40B4-BE49-F238E27FC236}">
                <a16:creationId xmlns:a16="http://schemas.microsoft.com/office/drawing/2014/main" id="{1885EB91-4F1F-2766-0314-121A1322BFA1}"/>
              </a:ext>
            </a:extLst>
          </p:cNvPr>
          <p:cNvSpPr/>
          <p:nvPr/>
        </p:nvSpPr>
        <p:spPr>
          <a:xfrm>
            <a:off x="2369127" y="300346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783FC0-C61D-9163-A40D-86C66040F77C}"/>
              </a:ext>
            </a:extLst>
          </p:cNvPr>
          <p:cNvSpPr txBox="1"/>
          <p:nvPr/>
        </p:nvSpPr>
        <p:spPr>
          <a:xfrm>
            <a:off x="11005286" y="2709527"/>
            <a:ext cx="1186713" cy="523220"/>
          </a:xfrm>
          <a:prstGeom prst="rect">
            <a:avLst/>
          </a:prstGeom>
          <a:noFill/>
        </p:spPr>
        <p:txBody>
          <a:bodyPr wrap="square" rtlCol="0">
            <a:spAutoFit/>
          </a:bodyPr>
          <a:lstStyle/>
          <a:p>
            <a:r>
              <a:rPr lang="en-US" sz="2800" dirty="0"/>
              <a:t>13.9 %</a:t>
            </a:r>
          </a:p>
        </p:txBody>
      </p:sp>
      <p:sp>
        <p:nvSpPr>
          <p:cNvPr id="9" name="Left Arrow 8">
            <a:extLst>
              <a:ext uri="{FF2B5EF4-FFF2-40B4-BE49-F238E27FC236}">
                <a16:creationId xmlns:a16="http://schemas.microsoft.com/office/drawing/2014/main" id="{60CAD1C4-56A5-3C5A-7D05-EE049EC9E23A}"/>
              </a:ext>
            </a:extLst>
          </p:cNvPr>
          <p:cNvSpPr/>
          <p:nvPr/>
        </p:nvSpPr>
        <p:spPr>
          <a:xfrm>
            <a:off x="9837210" y="2709527"/>
            <a:ext cx="978408"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26079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F2007-E5BE-9E19-5686-9112AB32CB95}"/>
              </a:ext>
            </a:extLst>
          </p:cNvPr>
          <p:cNvSpPr>
            <a:spLocks noGrp="1"/>
          </p:cNvSpPr>
          <p:nvPr>
            <p:ph type="title"/>
          </p:nvPr>
        </p:nvSpPr>
        <p:spPr/>
        <p:txBody>
          <a:bodyPr/>
          <a:lstStyle/>
          <a:p>
            <a:r>
              <a:rPr lang="en-US" dirty="0">
                <a:solidFill>
                  <a:schemeClr val="bg1"/>
                </a:solidFill>
              </a:rPr>
              <a:t>Im</a:t>
            </a:r>
            <a:r>
              <a:rPr lang="en-US" dirty="0"/>
              <a:t>migrant Share of US Population</a:t>
            </a:r>
          </a:p>
        </p:txBody>
      </p:sp>
      <p:pic>
        <p:nvPicPr>
          <p:cNvPr id="6" name="Content Placeholder 5">
            <a:extLst>
              <a:ext uri="{FF2B5EF4-FFF2-40B4-BE49-F238E27FC236}">
                <a16:creationId xmlns:a16="http://schemas.microsoft.com/office/drawing/2014/main" id="{7E9B233B-23BC-2172-DF05-274863CC3A8C}"/>
              </a:ext>
            </a:extLst>
          </p:cNvPr>
          <p:cNvPicPr>
            <a:picLocks noGrp="1" noChangeAspect="1"/>
          </p:cNvPicPr>
          <p:nvPr>
            <p:ph idx="1"/>
          </p:nvPr>
        </p:nvPicPr>
        <p:blipFill>
          <a:blip r:embed="rId2"/>
          <a:stretch>
            <a:fillRect/>
          </a:stretch>
        </p:blipFill>
        <p:spPr>
          <a:xfrm>
            <a:off x="2743200" y="1600200"/>
            <a:ext cx="6904341" cy="5165956"/>
          </a:xfrm>
          <a:prstGeom prst="rect">
            <a:avLst/>
          </a:prstGeom>
        </p:spPr>
      </p:pic>
      <p:sp>
        <p:nvSpPr>
          <p:cNvPr id="4" name="Slide Number Placeholder 3">
            <a:extLst>
              <a:ext uri="{FF2B5EF4-FFF2-40B4-BE49-F238E27FC236}">
                <a16:creationId xmlns:a16="http://schemas.microsoft.com/office/drawing/2014/main" id="{E74A7ED5-D11B-7C50-7AE9-54E358E3C308}"/>
              </a:ext>
            </a:extLst>
          </p:cNvPr>
          <p:cNvSpPr>
            <a:spLocks noGrp="1"/>
          </p:cNvSpPr>
          <p:nvPr>
            <p:ph type="sldNum" sz="quarter" idx="12"/>
          </p:nvPr>
        </p:nvSpPr>
        <p:spPr/>
        <p:txBody>
          <a:bodyPr/>
          <a:lstStyle/>
          <a:p>
            <a:fld id="{DE7950FE-12CD-4508-ACD8-B6DEBE1BB436}" type="slidenum">
              <a:rPr lang="en-US" smtClean="0"/>
              <a:t>6</a:t>
            </a:fld>
            <a:endParaRPr lang="en-US"/>
          </a:p>
        </p:txBody>
      </p:sp>
      <p:sp>
        <p:nvSpPr>
          <p:cNvPr id="3" name="TextBox 2">
            <a:extLst>
              <a:ext uri="{FF2B5EF4-FFF2-40B4-BE49-F238E27FC236}">
                <a16:creationId xmlns:a16="http://schemas.microsoft.com/office/drawing/2014/main" id="{625E913A-6A95-3C03-4C9B-BC8F024B151D}"/>
              </a:ext>
            </a:extLst>
          </p:cNvPr>
          <p:cNvSpPr txBox="1"/>
          <p:nvPr/>
        </p:nvSpPr>
        <p:spPr>
          <a:xfrm>
            <a:off x="838200" y="2964873"/>
            <a:ext cx="1226127" cy="523220"/>
          </a:xfrm>
          <a:prstGeom prst="rect">
            <a:avLst/>
          </a:prstGeom>
          <a:noFill/>
        </p:spPr>
        <p:txBody>
          <a:bodyPr wrap="square" rtlCol="0">
            <a:spAutoFit/>
          </a:bodyPr>
          <a:lstStyle/>
          <a:p>
            <a:r>
              <a:rPr lang="en-US" sz="2800" dirty="0"/>
              <a:t>12.4 %</a:t>
            </a:r>
          </a:p>
        </p:txBody>
      </p:sp>
      <p:sp>
        <p:nvSpPr>
          <p:cNvPr id="5" name="Right Arrow 4">
            <a:extLst>
              <a:ext uri="{FF2B5EF4-FFF2-40B4-BE49-F238E27FC236}">
                <a16:creationId xmlns:a16="http://schemas.microsoft.com/office/drawing/2014/main" id="{1885EB91-4F1F-2766-0314-121A1322BFA1}"/>
              </a:ext>
            </a:extLst>
          </p:cNvPr>
          <p:cNvSpPr/>
          <p:nvPr/>
        </p:nvSpPr>
        <p:spPr>
          <a:xfrm>
            <a:off x="2369127" y="3003461"/>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5783FC0-C61D-9163-A40D-86C66040F77C}"/>
              </a:ext>
            </a:extLst>
          </p:cNvPr>
          <p:cNvSpPr txBox="1"/>
          <p:nvPr/>
        </p:nvSpPr>
        <p:spPr>
          <a:xfrm>
            <a:off x="10784101" y="2847248"/>
            <a:ext cx="978408" cy="954107"/>
          </a:xfrm>
          <a:prstGeom prst="rect">
            <a:avLst/>
          </a:prstGeom>
          <a:noFill/>
        </p:spPr>
        <p:txBody>
          <a:bodyPr wrap="square" rtlCol="0">
            <a:spAutoFit/>
          </a:bodyPr>
          <a:lstStyle/>
          <a:p>
            <a:r>
              <a:rPr lang="en-US" sz="2800" dirty="0"/>
              <a:t>13.9 %</a:t>
            </a:r>
          </a:p>
        </p:txBody>
      </p:sp>
      <p:sp>
        <p:nvSpPr>
          <p:cNvPr id="9" name="Left Arrow 8">
            <a:extLst>
              <a:ext uri="{FF2B5EF4-FFF2-40B4-BE49-F238E27FC236}">
                <a16:creationId xmlns:a16="http://schemas.microsoft.com/office/drawing/2014/main" id="{60CAD1C4-56A5-3C5A-7D05-EE049EC9E23A}"/>
              </a:ext>
            </a:extLst>
          </p:cNvPr>
          <p:cNvSpPr/>
          <p:nvPr/>
        </p:nvSpPr>
        <p:spPr>
          <a:xfrm>
            <a:off x="9919855" y="2847248"/>
            <a:ext cx="864246" cy="48463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798A387-B61B-65CB-9010-52E4F3C8C3F4}"/>
              </a:ext>
            </a:extLst>
          </p:cNvPr>
          <p:cNvSpPr txBox="1"/>
          <p:nvPr/>
        </p:nvSpPr>
        <p:spPr>
          <a:xfrm>
            <a:off x="4986013" y="2010766"/>
            <a:ext cx="2837315" cy="954107"/>
          </a:xfrm>
          <a:prstGeom prst="rect">
            <a:avLst/>
          </a:prstGeom>
          <a:noFill/>
        </p:spPr>
        <p:txBody>
          <a:bodyPr wrap="none" rtlCol="0">
            <a:spAutoFit/>
          </a:bodyPr>
          <a:lstStyle/>
          <a:p>
            <a:r>
              <a:rPr lang="en-US" sz="2800" b="1" dirty="0">
                <a:solidFill>
                  <a:schemeClr val="accent1"/>
                </a:solidFill>
              </a:rPr>
              <a:t>Minnesota   8.4 %</a:t>
            </a:r>
          </a:p>
          <a:p>
            <a:r>
              <a:rPr lang="en-US" sz="2800" b="1" dirty="0">
                <a:solidFill>
                  <a:schemeClr val="accent1"/>
                </a:solidFill>
              </a:rPr>
              <a:t>Twin Cities 12.0%</a:t>
            </a:r>
          </a:p>
        </p:txBody>
      </p:sp>
    </p:spTree>
    <p:extLst>
      <p:ext uri="{BB962C8B-B14F-4D97-AF65-F5344CB8AC3E}">
        <p14:creationId xmlns:p14="http://schemas.microsoft.com/office/powerpoint/2010/main" val="27783164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13380-5C17-D620-ABCE-51796EE8A9BC}"/>
              </a:ext>
            </a:extLst>
          </p:cNvPr>
          <p:cNvSpPr>
            <a:spLocks noGrp="1"/>
          </p:cNvSpPr>
          <p:nvPr>
            <p:ph type="title"/>
          </p:nvPr>
        </p:nvSpPr>
        <p:spPr/>
        <p:txBody>
          <a:bodyPr/>
          <a:lstStyle/>
          <a:p>
            <a:r>
              <a:rPr lang="en-US" dirty="0">
                <a:solidFill>
                  <a:schemeClr val="bg1"/>
                </a:solidFill>
              </a:rPr>
              <a:t>Th</a:t>
            </a:r>
            <a:r>
              <a:rPr lang="en-US" dirty="0"/>
              <a:t>e Migration Decision</a:t>
            </a:r>
          </a:p>
        </p:txBody>
      </p:sp>
      <p:sp>
        <p:nvSpPr>
          <p:cNvPr id="3" name="Content Placeholder 2">
            <a:extLst>
              <a:ext uri="{FF2B5EF4-FFF2-40B4-BE49-F238E27FC236}">
                <a16:creationId xmlns:a16="http://schemas.microsoft.com/office/drawing/2014/main" id="{FDE498CE-CF3F-2E52-8484-3353D9B3F795}"/>
              </a:ext>
            </a:extLst>
          </p:cNvPr>
          <p:cNvSpPr>
            <a:spLocks noGrp="1"/>
          </p:cNvSpPr>
          <p:nvPr>
            <p:ph idx="1"/>
          </p:nvPr>
        </p:nvSpPr>
        <p:spPr/>
        <p:txBody>
          <a:bodyPr>
            <a:normAutofit/>
          </a:bodyPr>
          <a:lstStyle/>
          <a:p>
            <a:pPr marL="685800" indent="-685800" algn="l">
              <a:buFont typeface="Arial"/>
              <a:buChar char="•"/>
            </a:pPr>
            <a:r>
              <a:rPr lang="en-US" sz="3600" dirty="0">
                <a:solidFill>
                  <a:schemeClr val="tx1"/>
                </a:solidFill>
              </a:rPr>
              <a:t> Benefit of Migrating</a:t>
            </a:r>
          </a:p>
          <a:p>
            <a:pPr marL="685800" indent="-685800" algn="l">
              <a:buFont typeface="Arial"/>
              <a:buChar char="•"/>
            </a:pPr>
            <a:r>
              <a:rPr lang="en-US" sz="3600" dirty="0">
                <a:solidFill>
                  <a:schemeClr val="tx1"/>
                </a:solidFill>
              </a:rPr>
              <a:t> Benefit of Staying</a:t>
            </a:r>
          </a:p>
          <a:p>
            <a:pPr marL="685800" indent="-685800" algn="l">
              <a:buFont typeface="Arial"/>
              <a:buChar char="•"/>
            </a:pPr>
            <a:r>
              <a:rPr lang="en-US" sz="3600" dirty="0">
                <a:solidFill>
                  <a:schemeClr val="tx1"/>
                </a:solidFill>
              </a:rPr>
              <a:t> Cost of Migrating</a:t>
            </a:r>
            <a:endParaRPr lang="en-US" sz="3600" dirty="0"/>
          </a:p>
        </p:txBody>
      </p:sp>
      <p:sp>
        <p:nvSpPr>
          <p:cNvPr id="4" name="Slide Number Placeholder 3">
            <a:extLst>
              <a:ext uri="{FF2B5EF4-FFF2-40B4-BE49-F238E27FC236}">
                <a16:creationId xmlns:a16="http://schemas.microsoft.com/office/drawing/2014/main" id="{FC89513F-1A44-23A0-D199-96DAAE77A5EF}"/>
              </a:ext>
            </a:extLst>
          </p:cNvPr>
          <p:cNvSpPr>
            <a:spLocks noGrp="1"/>
          </p:cNvSpPr>
          <p:nvPr>
            <p:ph type="sldNum" sz="quarter" idx="12"/>
          </p:nvPr>
        </p:nvSpPr>
        <p:spPr/>
        <p:txBody>
          <a:bodyPr/>
          <a:lstStyle/>
          <a:p>
            <a:fld id="{D9F085D5-EC86-4F6A-B501-C1359CB39116}" type="slidenum">
              <a:rPr lang="en-GB" smtClean="0"/>
              <a:t>7</a:t>
            </a:fld>
            <a:endParaRPr lang="en-GB"/>
          </a:p>
        </p:txBody>
      </p:sp>
    </p:spTree>
    <p:extLst>
      <p:ext uri="{BB962C8B-B14F-4D97-AF65-F5344CB8AC3E}">
        <p14:creationId xmlns:p14="http://schemas.microsoft.com/office/powerpoint/2010/main" val="4153498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EBEFF-07F1-522A-940C-00D8E03F491A}"/>
              </a:ext>
            </a:extLst>
          </p:cNvPr>
          <p:cNvSpPr>
            <a:spLocks noGrp="1"/>
          </p:cNvSpPr>
          <p:nvPr>
            <p:ph type="title"/>
          </p:nvPr>
        </p:nvSpPr>
        <p:spPr/>
        <p:txBody>
          <a:bodyPr/>
          <a:lstStyle/>
          <a:p>
            <a:r>
              <a:rPr lang="en-US" dirty="0">
                <a:solidFill>
                  <a:schemeClr val="bg1"/>
                </a:solidFill>
              </a:rPr>
              <a:t>Dis</a:t>
            </a:r>
            <a:r>
              <a:rPr lang="en-US" dirty="0"/>
              <a:t>tribution of Income</a:t>
            </a:r>
          </a:p>
        </p:txBody>
      </p:sp>
      <p:sp>
        <p:nvSpPr>
          <p:cNvPr id="3" name="Content Placeholder 2">
            <a:extLst>
              <a:ext uri="{FF2B5EF4-FFF2-40B4-BE49-F238E27FC236}">
                <a16:creationId xmlns:a16="http://schemas.microsoft.com/office/drawing/2014/main" id="{12247483-5536-BB68-8A68-9776D5BF1FCD}"/>
              </a:ext>
            </a:extLst>
          </p:cNvPr>
          <p:cNvSpPr>
            <a:spLocks noGrp="1"/>
          </p:cNvSpPr>
          <p:nvPr>
            <p:ph idx="1"/>
          </p:nvPr>
        </p:nvSpPr>
        <p:spPr>
          <a:xfrm>
            <a:off x="1403498" y="1570730"/>
            <a:ext cx="9950302" cy="4351338"/>
          </a:xfrm>
        </p:spPr>
        <p:txBody>
          <a:bodyPr/>
          <a:lstStyle/>
          <a:p>
            <a:pPr marL="0" indent="0">
              <a:buNone/>
            </a:pPr>
            <a:r>
              <a:rPr lang="en-US" dirty="0">
                <a:solidFill>
                  <a:schemeClr val="tx1"/>
                </a:solidFill>
              </a:rPr>
              <a:t>Share of </a:t>
            </a:r>
          </a:p>
          <a:p>
            <a:pPr marL="0" indent="0">
              <a:buNone/>
            </a:pPr>
            <a:r>
              <a:rPr lang="en-US" dirty="0">
                <a:solidFill>
                  <a:schemeClr val="tx1"/>
                </a:solidFill>
              </a:rPr>
              <a:t>Population</a:t>
            </a:r>
          </a:p>
        </p:txBody>
      </p:sp>
      <p:sp>
        <p:nvSpPr>
          <p:cNvPr id="4" name="Slide Number Placeholder 3">
            <a:extLst>
              <a:ext uri="{FF2B5EF4-FFF2-40B4-BE49-F238E27FC236}">
                <a16:creationId xmlns:a16="http://schemas.microsoft.com/office/drawing/2014/main" id="{8253986A-0E38-1A60-5DEF-0332863825C0}"/>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6" name="Picture 5"/>
          <p:cNvPicPr>
            <a:picLocks noChangeAspect="1"/>
          </p:cNvPicPr>
          <p:nvPr/>
        </p:nvPicPr>
        <p:blipFill>
          <a:blip r:embed="rId2"/>
          <a:stretch>
            <a:fillRect/>
          </a:stretch>
        </p:blipFill>
        <p:spPr>
          <a:xfrm>
            <a:off x="1828800" y="1511386"/>
            <a:ext cx="7924800" cy="3398255"/>
          </a:xfrm>
          <a:prstGeom prst="rect">
            <a:avLst/>
          </a:prstGeom>
        </p:spPr>
      </p:pic>
      <p:sp>
        <p:nvSpPr>
          <p:cNvPr id="5" name="TextBox 4">
            <a:extLst>
              <a:ext uri="{FF2B5EF4-FFF2-40B4-BE49-F238E27FC236}">
                <a16:creationId xmlns:a16="http://schemas.microsoft.com/office/drawing/2014/main" id="{7AD278AB-8C70-B91F-085A-FFE9302F7B6E}"/>
              </a:ext>
            </a:extLst>
          </p:cNvPr>
          <p:cNvSpPr txBox="1"/>
          <p:nvPr/>
        </p:nvSpPr>
        <p:spPr>
          <a:xfrm>
            <a:off x="7740503" y="3200400"/>
            <a:ext cx="3613298" cy="584775"/>
          </a:xfrm>
          <a:prstGeom prst="rect">
            <a:avLst/>
          </a:prstGeom>
          <a:noFill/>
        </p:spPr>
        <p:txBody>
          <a:bodyPr wrap="square" rtlCol="0">
            <a:spAutoFit/>
          </a:bodyPr>
          <a:lstStyle/>
          <a:p>
            <a:r>
              <a:rPr lang="en-US" sz="3200" dirty="0">
                <a:solidFill>
                  <a:schemeClr val="accent1"/>
                </a:solidFill>
              </a:rPr>
              <a:t>United States</a:t>
            </a:r>
          </a:p>
        </p:txBody>
      </p:sp>
      <p:sp>
        <p:nvSpPr>
          <p:cNvPr id="7" name="TextBox 6">
            <a:extLst>
              <a:ext uri="{FF2B5EF4-FFF2-40B4-BE49-F238E27FC236}">
                <a16:creationId xmlns:a16="http://schemas.microsoft.com/office/drawing/2014/main" id="{ADF92412-10F2-E61A-A95B-3AA7CBDF8D7F}"/>
              </a:ext>
            </a:extLst>
          </p:cNvPr>
          <p:cNvSpPr txBox="1"/>
          <p:nvPr/>
        </p:nvSpPr>
        <p:spPr>
          <a:xfrm>
            <a:off x="3848986" y="3200400"/>
            <a:ext cx="1467292" cy="584775"/>
          </a:xfrm>
          <a:prstGeom prst="rect">
            <a:avLst/>
          </a:prstGeom>
          <a:noFill/>
        </p:spPr>
        <p:txBody>
          <a:bodyPr wrap="square" rtlCol="0">
            <a:spAutoFit/>
          </a:bodyPr>
          <a:lstStyle/>
          <a:p>
            <a:r>
              <a:rPr lang="en-US" sz="3200" dirty="0">
                <a:solidFill>
                  <a:srgbClr val="FF0000"/>
                </a:solidFill>
              </a:rPr>
              <a:t>Mexico</a:t>
            </a:r>
          </a:p>
        </p:txBody>
      </p:sp>
      <p:sp>
        <p:nvSpPr>
          <p:cNvPr id="8" name="TextBox 7">
            <a:extLst>
              <a:ext uri="{FF2B5EF4-FFF2-40B4-BE49-F238E27FC236}">
                <a16:creationId xmlns:a16="http://schemas.microsoft.com/office/drawing/2014/main" id="{92E4747B-EAD1-9E6B-0939-B7B206AEBA61}"/>
              </a:ext>
            </a:extLst>
          </p:cNvPr>
          <p:cNvSpPr txBox="1"/>
          <p:nvPr/>
        </p:nvSpPr>
        <p:spPr>
          <a:xfrm>
            <a:off x="3168501" y="4946504"/>
            <a:ext cx="7286847" cy="800219"/>
          </a:xfrm>
          <a:prstGeom prst="rect">
            <a:avLst/>
          </a:prstGeom>
          <a:noFill/>
        </p:spPr>
        <p:txBody>
          <a:bodyPr wrap="square" rtlCol="0">
            <a:spAutoFit/>
          </a:bodyPr>
          <a:lstStyle/>
          <a:p>
            <a:r>
              <a:rPr lang="en-US" sz="2800" b="1" dirty="0"/>
              <a:t>Low        Level of Income       High</a:t>
            </a:r>
          </a:p>
          <a:p>
            <a:endParaRPr lang="en-US" dirty="0"/>
          </a:p>
        </p:txBody>
      </p:sp>
    </p:spTree>
    <p:extLst>
      <p:ext uri="{BB962C8B-B14F-4D97-AF65-F5344CB8AC3E}">
        <p14:creationId xmlns:p14="http://schemas.microsoft.com/office/powerpoint/2010/main" val="1549107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966DC-DF8F-A2BC-C7B5-AC4DF8456D6A}"/>
              </a:ext>
            </a:extLst>
          </p:cNvPr>
          <p:cNvSpPr>
            <a:spLocks noGrp="1"/>
          </p:cNvSpPr>
          <p:nvPr>
            <p:ph type="title"/>
          </p:nvPr>
        </p:nvSpPr>
        <p:spPr/>
        <p:txBody>
          <a:bodyPr/>
          <a:lstStyle/>
          <a:p>
            <a:r>
              <a:rPr lang="en-US" dirty="0">
                <a:solidFill>
                  <a:schemeClr val="bg1"/>
                </a:solidFill>
              </a:rPr>
              <a:t>Th</a:t>
            </a:r>
            <a:r>
              <a:rPr lang="en-US" dirty="0"/>
              <a:t>e Dangers of Border Crossing</a:t>
            </a:r>
          </a:p>
        </p:txBody>
      </p:sp>
      <p:sp>
        <p:nvSpPr>
          <p:cNvPr id="3" name="Content Placeholder 2">
            <a:extLst>
              <a:ext uri="{FF2B5EF4-FFF2-40B4-BE49-F238E27FC236}">
                <a16:creationId xmlns:a16="http://schemas.microsoft.com/office/drawing/2014/main" id="{C0918C3F-1007-82A8-B5D8-6ECF1D1BCAE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4B4F8D2-336F-5C39-790E-7F43B70F5D1E}"/>
              </a:ext>
            </a:extLst>
          </p:cNvPr>
          <p:cNvSpPr>
            <a:spLocks noGrp="1"/>
          </p:cNvSpPr>
          <p:nvPr>
            <p:ph type="sldNum" sz="quarter" idx="12"/>
          </p:nvPr>
        </p:nvSpPr>
        <p:spPr/>
        <p:txBody>
          <a:bodyPr/>
          <a:lstStyle/>
          <a:p>
            <a:fld id="{DE7950FE-12CD-4508-ACD8-B6DEBE1BB436}" type="slidenum">
              <a:rPr lang="en-US" smtClean="0"/>
              <a:t>9</a:t>
            </a:fld>
            <a:endParaRPr lang="en-US"/>
          </a:p>
        </p:txBody>
      </p:sp>
      <p:pic>
        <p:nvPicPr>
          <p:cNvPr id="5" name="Picture 2" descr="Photo by Joshua Barajas/PBS NewsHour">
            <a:extLst>
              <a:ext uri="{FF2B5EF4-FFF2-40B4-BE49-F238E27FC236}">
                <a16:creationId xmlns:a16="http://schemas.microsoft.com/office/drawing/2014/main" id="{AC460DFC-1A63-B117-51F6-540B3C8E5C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543646"/>
            <a:ext cx="7010400" cy="466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1111859"/>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17826</TotalTime>
  <Words>1291</Words>
  <Application>Microsoft Macintosh PowerPoint</Application>
  <PresentationFormat>Widescreen</PresentationFormat>
  <Paragraphs>360</Paragraphs>
  <Slides>46</Slides>
  <Notes>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46</vt:i4>
      </vt:variant>
    </vt:vector>
  </HeadingPairs>
  <TitlesOfParts>
    <vt:vector size="54" baseType="lpstr">
      <vt:lpstr>Arial</vt:lpstr>
      <vt:lpstr>Calibri</vt:lpstr>
      <vt:lpstr>Courier New</vt:lpstr>
      <vt:lpstr>Mangal</vt:lpstr>
      <vt:lpstr>Symbol</vt:lpstr>
      <vt:lpstr>Times New Roman</vt:lpstr>
      <vt:lpstr>Custom Design</vt:lpstr>
      <vt:lpstr>Office Theme</vt:lpstr>
      <vt:lpstr>  Give Me Your Poor, Your Tired, Your Homeless (Some Restrictions  May Apply):   Immigration to the United States in the 21st Century  Bob Gitter, Ohio Wesleyan Prof of Econ, Emeritus  National Economic Education Delegation  University of Minnesota OLLI   June 27, 2024  </vt:lpstr>
      <vt:lpstr>Submitting Questions</vt:lpstr>
      <vt:lpstr>Migration to the US</vt:lpstr>
      <vt:lpstr>Mexican-Born People in the US</vt:lpstr>
      <vt:lpstr>Immigrant Share of US Population</vt:lpstr>
      <vt:lpstr>Immigrant Share of US Population</vt:lpstr>
      <vt:lpstr>The Migration Decision</vt:lpstr>
      <vt:lpstr>Distribution of Income</vt:lpstr>
      <vt:lpstr>The Dangers of Border Crossing</vt:lpstr>
      <vt:lpstr> Key Laws</vt:lpstr>
      <vt:lpstr>U.S. Immigration 1820-1880</vt:lpstr>
      <vt:lpstr>U.S. Immigration 1880-1924</vt:lpstr>
      <vt:lpstr>U.S. Immigration 1924-1965</vt:lpstr>
      <vt:lpstr>Signing up for Bracero Program</vt:lpstr>
      <vt:lpstr>LBJ Signs Immigration and Nationality Act (1965)</vt:lpstr>
      <vt:lpstr>History of U.S. Immigration: 1965-Today</vt:lpstr>
      <vt:lpstr>NUMBER OF IMMIGRANTS BY TYPE OF ADMISSION: FISCAL YEAR 2022 </vt:lpstr>
      <vt:lpstr>H1B Applications  Quota Reached on First Day 2017</vt:lpstr>
      <vt:lpstr>H2A Program</vt:lpstr>
      <vt:lpstr>      H2A Visas by State</vt:lpstr>
      <vt:lpstr>Immigration Reform and Control  Act of 1986</vt:lpstr>
      <vt:lpstr>Immigrant Share of US Workforce</vt:lpstr>
      <vt:lpstr>Origin of Immigrants</vt:lpstr>
      <vt:lpstr>The Migration Decision</vt:lpstr>
      <vt:lpstr>Share of Population Born in Latin America &amp; Caribbean</vt:lpstr>
      <vt:lpstr>   Immigration to Minnesota</vt:lpstr>
      <vt:lpstr>   Immigration to Minnesota</vt:lpstr>
      <vt:lpstr>   Immigration to Minnesota</vt:lpstr>
      <vt:lpstr>   Immigration to Minnesota</vt:lpstr>
      <vt:lpstr> Characteristics of Native and Latin Amer. Born Population (United States, Age 16 &amp; up)  </vt:lpstr>
      <vt:lpstr>Number of Undocumented Immigrants in the United States</vt:lpstr>
      <vt:lpstr>Impact of Mexican Immigration</vt:lpstr>
      <vt:lpstr>Recent Immigration Issues</vt:lpstr>
      <vt:lpstr>DACA (Deferred Action for  Childhood Arrivals)</vt:lpstr>
      <vt:lpstr>The Northern Triangle</vt:lpstr>
      <vt:lpstr>US Border Apprehensions from  the Northern Triangle</vt:lpstr>
      <vt:lpstr>Northern Triangle Apprehensions (Northern Triangle Countries in Red)</vt:lpstr>
      <vt:lpstr>Asylees and Refugees</vt:lpstr>
      <vt:lpstr>Separation of Children</vt:lpstr>
      <vt:lpstr>Remain in Mexico Policy - 2019</vt:lpstr>
      <vt:lpstr>Covid and Title 42</vt:lpstr>
      <vt:lpstr>The Surge of Venezuelans</vt:lpstr>
      <vt:lpstr> The Bussing of Migrants</vt:lpstr>
      <vt:lpstr>Biden’s Executive Order</vt:lpstr>
      <vt:lpstr>PowerPoint Presentation</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Bob Gitter</cp:lastModifiedBy>
  <cp:revision>354</cp:revision>
  <cp:lastPrinted>2022-01-18T19:59:29Z</cp:lastPrinted>
  <dcterms:created xsi:type="dcterms:W3CDTF">2017-05-03T22:30:38Z</dcterms:created>
  <dcterms:modified xsi:type="dcterms:W3CDTF">2024-06-27T17:05:48Z</dcterms:modified>
</cp:coreProperties>
</file>